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sldIdLst>
    <p:sldId id="256" r:id="rId2"/>
    <p:sldId id="257" r:id="rId3"/>
    <p:sldId id="261" r:id="rId4"/>
    <p:sldId id="263" r:id="rId5"/>
    <p:sldId id="264" r:id="rId6"/>
    <p:sldId id="270" r:id="rId7"/>
    <p:sldId id="266" r:id="rId8"/>
    <p:sldId id="267" r:id="rId9"/>
    <p:sldId id="268" r:id="rId10"/>
    <p:sldId id="284" r:id="rId11"/>
    <p:sldId id="285" r:id="rId12"/>
    <p:sldId id="269" r:id="rId13"/>
    <p:sldId id="271" r:id="rId14"/>
    <p:sldId id="273" r:id="rId15"/>
    <p:sldId id="274" r:id="rId16"/>
    <p:sldId id="280" r:id="rId17"/>
    <p:sldId id="258" r:id="rId18"/>
    <p:sldId id="278" r:id="rId19"/>
    <p:sldId id="276" r:id="rId20"/>
    <p:sldId id="281" r:id="rId21"/>
    <p:sldId id="279" r:id="rId22"/>
    <p:sldId id="277" r:id="rId23"/>
    <p:sldId id="282" r:id="rId24"/>
    <p:sldId id="283" r:id="rId2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53E8"/>
    <a:srgbClr val="C115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p:cViewPr varScale="1">
        <p:scale>
          <a:sx n="90" d="100"/>
          <a:sy n="90"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9/24/23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23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9/24/23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985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9/24/23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4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9501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9/24/23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987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276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9/24/23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9285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9/24/23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681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9/24/23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664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9/24/23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694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9/24/23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3228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9/24/23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189042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7"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devopedia.org/flask"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440170/free-photo-image-galaxy-explosion-star"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reek_letter"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s://en.wikipedia.org/wiki/Opacity_(optics)" TargetMode="External"/><Relationship Id="rId4" Type="http://schemas.openxmlformats.org/officeDocument/2006/relationships/hyperlink" Target="https://en.wikipedia.org/wiki/Kapp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ilky way galaxy, under mostly clear night skies">
            <a:extLst>
              <a:ext uri="{FF2B5EF4-FFF2-40B4-BE49-F238E27FC236}">
                <a16:creationId xmlns:a16="http://schemas.microsoft.com/office/drawing/2014/main" id="{81499065-2B86-B9D3-FE3C-51ECAD543D06}"/>
              </a:ext>
            </a:extLst>
          </p:cNvPr>
          <p:cNvPicPr>
            <a:picLocks noChangeAspect="1"/>
          </p:cNvPicPr>
          <p:nvPr/>
        </p:nvPicPr>
        <p:blipFill rotWithShape="1">
          <a:blip r:embed="rId2"/>
          <a:srcRect l="5048" r="16584"/>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09" name="Freeform: Shape 10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1" name="Freeform: Shape 11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BA21CF-6DA4-0CED-BC8C-37CA2EF6E643}"/>
              </a:ext>
            </a:extLst>
          </p:cNvPr>
          <p:cNvSpPr>
            <a:spLocks noGrp="1"/>
          </p:cNvSpPr>
          <p:nvPr>
            <p:ph type="ctrTitle"/>
          </p:nvPr>
        </p:nvSpPr>
        <p:spPr>
          <a:xfrm>
            <a:off x="477981" y="1122363"/>
            <a:ext cx="4023360" cy="3204134"/>
          </a:xfrm>
        </p:spPr>
        <p:txBody>
          <a:bodyPr anchor="b">
            <a:normAutofit/>
          </a:bodyPr>
          <a:lstStyle/>
          <a:p>
            <a:r>
              <a:rPr lang="en-IT" sz="3700" dirty="0">
                <a:latin typeface="Dreaming Outloud Pro" panose="020F0502020204030204" pitchFamily="34" charset="0"/>
                <a:cs typeface="Dreaming Outloud Pro" panose="020F0502020204030204" pitchFamily="34" charset="0"/>
              </a:rPr>
              <a:t>Testing deep learning methods to estimate metallicity for RRL stars.</a:t>
            </a:r>
          </a:p>
        </p:txBody>
      </p:sp>
      <p:sp>
        <p:nvSpPr>
          <p:cNvPr id="3" name="Subtitle 2">
            <a:extLst>
              <a:ext uri="{FF2B5EF4-FFF2-40B4-BE49-F238E27FC236}">
                <a16:creationId xmlns:a16="http://schemas.microsoft.com/office/drawing/2014/main" id="{8C682463-0EB0-9773-656D-D021F071095E}"/>
              </a:ext>
            </a:extLst>
          </p:cNvPr>
          <p:cNvSpPr>
            <a:spLocks noGrp="1"/>
          </p:cNvSpPr>
          <p:nvPr>
            <p:ph type="subTitle" idx="1"/>
          </p:nvPr>
        </p:nvSpPr>
        <p:spPr>
          <a:xfrm>
            <a:off x="477981" y="4872922"/>
            <a:ext cx="3933306" cy="1208141"/>
          </a:xfrm>
        </p:spPr>
        <p:txBody>
          <a:bodyPr>
            <a:normAutofit/>
          </a:bodyPr>
          <a:lstStyle/>
          <a:p>
            <a:r>
              <a:rPr lang="en-GB" sz="1600" dirty="0">
                <a:latin typeface="American Typewriter" panose="02090604020004020304" pitchFamily="18" charset="77"/>
              </a:rPr>
              <a:t>B</a:t>
            </a:r>
            <a:r>
              <a:rPr lang="en-IT" sz="1600" dirty="0">
                <a:latin typeface="American Typewriter" panose="02090604020004020304" pitchFamily="18" charset="77"/>
              </a:rPr>
              <a:t>y : Melika Keshavarzmirzamohammadi</a:t>
            </a:r>
          </a:p>
          <a:p>
            <a:r>
              <a:rPr lang="en-GB" sz="1600" dirty="0">
                <a:latin typeface="American Typewriter" panose="02090604020004020304" pitchFamily="18" charset="77"/>
              </a:rPr>
              <a:t>S</a:t>
            </a:r>
            <a:r>
              <a:rPr lang="en-IT" sz="1600" dirty="0">
                <a:latin typeface="American Typewriter" panose="02090604020004020304" pitchFamily="18" charset="77"/>
              </a:rPr>
              <a:t>upervisor : </a:t>
            </a:r>
            <a:r>
              <a:rPr lang="en-GB" sz="1600" b="0" i="0" dirty="0">
                <a:solidFill>
                  <a:srgbClr val="222222"/>
                </a:solidFill>
                <a:effectLst/>
                <a:latin typeface="American Typewriter" panose="02090604020004020304" pitchFamily="18" charset="77"/>
              </a:rPr>
              <a:t>Giuliano </a:t>
            </a:r>
            <a:r>
              <a:rPr lang="en-GB" sz="1600" b="0" i="0" dirty="0" err="1">
                <a:solidFill>
                  <a:srgbClr val="222222"/>
                </a:solidFill>
                <a:effectLst/>
                <a:latin typeface="American Typewriter" panose="02090604020004020304" pitchFamily="18" charset="77"/>
              </a:rPr>
              <a:t>Iorio</a:t>
            </a:r>
            <a:endParaRPr lang="en-IT" sz="1600" dirty="0">
              <a:latin typeface="American Typewriter" panose="02090604020004020304" pitchFamily="18" charset="77"/>
            </a:endParaRPr>
          </a:p>
        </p:txBody>
      </p:sp>
      <p:sp>
        <p:nvSpPr>
          <p:cNvPr id="113" name="Rectangle 1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3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89243" y="-1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1133"/>
            <a:ext cx="6113684" cy="486317"/>
          </a:xfrm>
        </p:spPr>
        <p:txBody>
          <a:bodyPr vert="horz" lIns="91440" tIns="45720" rIns="91440" bIns="45720" rtlCol="0" anchor="b">
            <a:normAutofit fontScale="90000"/>
          </a:bodyPr>
          <a:lstStyle/>
          <a:p>
            <a:r>
              <a:rPr lang="en-US" sz="3600" dirty="0">
                <a:latin typeface="Dreaming Outloud Pro" panose="03050502040302030504" pitchFamily="66" charset="77"/>
                <a:cs typeface="Dreaming Outloud Pro" panose="03050502040302030504" pitchFamily="66" charset="77"/>
              </a:rPr>
              <a:t>RRL Stars classification:</a:t>
            </a:r>
            <a:br>
              <a:rPr lang="en-US" sz="3600" dirty="0">
                <a:latin typeface="Dreaming Outloud Pro" panose="03050502040302030504" pitchFamily="66" charset="77"/>
                <a:cs typeface="Dreaming Outloud Pro" panose="03050502040302030504" pitchFamily="66" charset="77"/>
              </a:rPr>
            </a:br>
            <a:endParaRPr lang="en-US" sz="3600" dirty="0">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D982FA1F-34AF-9AEC-5A3D-188CCF9C5AC5}"/>
              </a:ext>
            </a:extLst>
          </p:cNvPr>
          <p:cNvSpPr txBox="1"/>
          <p:nvPr/>
        </p:nvSpPr>
        <p:spPr>
          <a:xfrm>
            <a:off x="16363" y="844291"/>
            <a:ext cx="9327662"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10" name="Content Placeholder 9">
            <a:extLst>
              <a:ext uri="{FF2B5EF4-FFF2-40B4-BE49-F238E27FC236}">
                <a16:creationId xmlns:a16="http://schemas.microsoft.com/office/drawing/2014/main" id="{28995BFF-F65F-4056-E648-F95BC3EF0ACA}"/>
              </a:ext>
            </a:extLst>
          </p:cNvPr>
          <p:cNvSpPr>
            <a:spLocks noGrp="1"/>
          </p:cNvSpPr>
          <p:nvPr>
            <p:ph idx="1"/>
          </p:nvPr>
        </p:nvSpPr>
        <p:spPr>
          <a:xfrm>
            <a:off x="1" y="1275418"/>
            <a:ext cx="8772524" cy="4896782"/>
          </a:xfrm>
        </p:spPr>
        <p:txBody>
          <a:bodyPr>
            <a:normAutofit fontScale="92500"/>
          </a:bodyPr>
          <a:lstStyle/>
          <a:p>
            <a:pPr marL="0" indent="0" rtl="0">
              <a:buNone/>
            </a:pPr>
            <a:r>
              <a:rPr lang="en-GB" dirty="0" err="1">
                <a:effectLst/>
                <a:latin typeface="Nunito" pitchFamily="2" charset="77"/>
              </a:rPr>
              <a:t>Lyrae</a:t>
            </a:r>
            <a:r>
              <a:rPr lang="en-GB" dirty="0">
                <a:effectLst/>
                <a:latin typeface="Nunito" pitchFamily="2" charset="77"/>
              </a:rPr>
              <a:t> stars is </a:t>
            </a:r>
            <a:r>
              <a:rPr lang="en-GB" dirty="0" err="1">
                <a:effectLst/>
                <a:latin typeface="Nunito" pitchFamily="2" charset="77"/>
              </a:rPr>
              <a:t>RRab</a:t>
            </a:r>
            <a:r>
              <a:rPr lang="en-GB" dirty="0">
                <a:effectLst/>
                <a:latin typeface="Nunito" pitchFamily="2" charset="77"/>
              </a:rPr>
              <a:t> stars, also known as ”</a:t>
            </a:r>
            <a:r>
              <a:rPr lang="en-GB" dirty="0">
                <a:solidFill>
                  <a:schemeClr val="accent2">
                    <a:lumMod val="75000"/>
                  </a:schemeClr>
                </a:solidFill>
                <a:effectLst/>
                <a:latin typeface="Nunito" pitchFamily="2" charset="77"/>
              </a:rPr>
              <a:t>fundamental mode pulsators</a:t>
            </a:r>
            <a:r>
              <a:rPr lang="en-GB" dirty="0">
                <a:effectLst/>
                <a:latin typeface="Nunito" pitchFamily="2" charset="77"/>
              </a:rPr>
              <a:t>.” They are characterized by light curves with a rapid rise to maximum brightness, followed by a slower decline to minimum brightness. Another subclass of RR </a:t>
            </a:r>
            <a:r>
              <a:rPr lang="en-GB" dirty="0" err="1">
                <a:effectLst/>
                <a:latin typeface="Nunito" pitchFamily="2" charset="77"/>
              </a:rPr>
              <a:t>Lyrae</a:t>
            </a:r>
            <a:r>
              <a:rPr lang="en-GB" dirty="0">
                <a:effectLst/>
                <a:latin typeface="Nunito" pitchFamily="2" charset="77"/>
              </a:rPr>
              <a:t> stars is the </a:t>
            </a:r>
            <a:r>
              <a:rPr lang="en-GB" dirty="0" err="1">
                <a:effectLst/>
                <a:latin typeface="Nunito" pitchFamily="2" charset="77"/>
              </a:rPr>
              <a:t>RRc</a:t>
            </a:r>
            <a:r>
              <a:rPr lang="en-GB" dirty="0">
                <a:effectLst/>
                <a:latin typeface="Nunito" pitchFamily="2" charset="77"/>
              </a:rPr>
              <a:t> stars, referred to as ”</a:t>
            </a:r>
            <a:r>
              <a:rPr lang="en-GB" dirty="0">
                <a:solidFill>
                  <a:srgbClr val="FF0000"/>
                </a:solidFill>
                <a:effectLst/>
                <a:latin typeface="Nunito" pitchFamily="2" charset="77"/>
              </a:rPr>
              <a:t>first overtone pulsators</a:t>
            </a:r>
            <a:r>
              <a:rPr lang="en-GB" dirty="0">
                <a:effectLst/>
                <a:latin typeface="Nunito" pitchFamily="2" charset="77"/>
              </a:rPr>
              <a:t>.” In contrast to </a:t>
            </a:r>
            <a:r>
              <a:rPr lang="en-GB" dirty="0" err="1">
                <a:effectLst/>
                <a:latin typeface="Nunito" pitchFamily="2" charset="77"/>
              </a:rPr>
              <a:t>Rrab</a:t>
            </a:r>
            <a:r>
              <a:rPr lang="en-GB" dirty="0">
                <a:effectLst/>
                <a:latin typeface="Nunito" pitchFamily="2" charset="77"/>
              </a:rPr>
              <a:t> stars, </a:t>
            </a:r>
            <a:r>
              <a:rPr lang="en-GB" dirty="0" err="1">
                <a:effectLst/>
                <a:latin typeface="Nunito" pitchFamily="2" charset="77"/>
              </a:rPr>
              <a:t>RRc</a:t>
            </a:r>
            <a:r>
              <a:rPr lang="en-GB" dirty="0">
                <a:effectLst/>
                <a:latin typeface="Nunito" pitchFamily="2" charset="77"/>
              </a:rPr>
              <a:t> usually has a </a:t>
            </a:r>
            <a:r>
              <a:rPr lang="en-GB" dirty="0" err="1">
                <a:effectLst/>
                <a:latin typeface="Nunito" pitchFamily="2" charset="77"/>
              </a:rPr>
              <a:t>sinous</a:t>
            </a:r>
            <a:r>
              <a:rPr lang="en-GB" dirty="0">
                <a:effectLst/>
                <a:latin typeface="Nunito" pitchFamily="2" charset="77"/>
              </a:rPr>
              <a:t>-like shape. A less common subclass of RR </a:t>
            </a:r>
            <a:r>
              <a:rPr lang="en-GB" dirty="0" err="1">
                <a:effectLst/>
                <a:latin typeface="Nunito" pitchFamily="2" charset="77"/>
              </a:rPr>
              <a:t>Lyrae</a:t>
            </a:r>
            <a:r>
              <a:rPr lang="en-GB" dirty="0">
                <a:effectLst/>
                <a:latin typeface="Nunito" pitchFamily="2" charset="77"/>
              </a:rPr>
              <a:t> stars is </a:t>
            </a:r>
            <a:r>
              <a:rPr lang="en-GB" dirty="0" err="1">
                <a:effectLst/>
                <a:latin typeface="Nunito" pitchFamily="2" charset="77"/>
              </a:rPr>
              <a:t>RRd</a:t>
            </a:r>
            <a:r>
              <a:rPr lang="en-GB" dirty="0">
                <a:effectLst/>
                <a:latin typeface="Nunito" pitchFamily="2" charset="77"/>
              </a:rPr>
              <a:t> stars, known as ”</a:t>
            </a:r>
            <a:r>
              <a:rPr lang="en-GB" dirty="0">
                <a:solidFill>
                  <a:schemeClr val="accent3">
                    <a:lumMod val="75000"/>
                  </a:schemeClr>
                </a:solidFill>
                <a:effectLst/>
                <a:latin typeface="Nunito" pitchFamily="2" charset="77"/>
              </a:rPr>
              <a:t>double-mode pulsators</a:t>
            </a:r>
            <a:r>
              <a:rPr lang="en-GB" dirty="0">
                <a:effectLst/>
                <a:latin typeface="Nunito" pitchFamily="2" charset="77"/>
              </a:rPr>
              <a:t>.” These stars display a unique feature—double-mode pulsation—meaning they have two distinct periods of variability. Consequently, the light curve of </a:t>
            </a:r>
            <a:r>
              <a:rPr lang="en-GB" dirty="0" err="1">
                <a:effectLst/>
                <a:latin typeface="Nunito" pitchFamily="2" charset="77"/>
              </a:rPr>
              <a:t>RRd</a:t>
            </a:r>
            <a:r>
              <a:rPr lang="en-GB" dirty="0">
                <a:effectLst/>
                <a:latin typeface="Nunito" pitchFamily="2" charset="77"/>
              </a:rPr>
              <a:t> stars combines characteristics from both </a:t>
            </a:r>
            <a:r>
              <a:rPr lang="en-GB" dirty="0" err="1">
                <a:effectLst/>
                <a:latin typeface="Nunito" pitchFamily="2" charset="77"/>
              </a:rPr>
              <a:t>RRab</a:t>
            </a:r>
            <a:r>
              <a:rPr lang="en-GB" dirty="0">
                <a:effectLst/>
                <a:latin typeface="Nunito" pitchFamily="2" charset="77"/>
              </a:rPr>
              <a:t> and </a:t>
            </a:r>
            <a:r>
              <a:rPr lang="en-GB" dirty="0" err="1">
                <a:effectLst/>
                <a:latin typeface="Nunito" pitchFamily="2" charset="77"/>
              </a:rPr>
              <a:t>RRc</a:t>
            </a:r>
            <a:r>
              <a:rPr lang="en-GB" dirty="0">
                <a:effectLst/>
                <a:latin typeface="Nunito" pitchFamily="2" charset="77"/>
              </a:rPr>
              <a:t> stars.</a:t>
            </a:r>
            <a:br>
              <a:rPr lang="en-GB" dirty="0">
                <a:effectLst/>
                <a:latin typeface="Nunito" pitchFamily="2" charset="77"/>
              </a:rPr>
            </a:br>
            <a:br>
              <a:rPr lang="en-GB" b="0" i="0" dirty="0">
                <a:solidFill>
                  <a:srgbClr val="495365"/>
                </a:solidFill>
                <a:effectLst/>
                <a:latin typeface="Nunito" pitchFamily="2" charset="77"/>
              </a:rPr>
            </a:br>
            <a:endParaRPr lang="en-GB" b="0" i="0" dirty="0">
              <a:solidFill>
                <a:srgbClr val="495365"/>
              </a:solidFill>
              <a:effectLst/>
              <a:latin typeface="Nunito" pitchFamily="2" charset="77"/>
            </a:endParaRPr>
          </a:p>
          <a:p>
            <a:endParaRPr lang="en-IT" dirty="0">
              <a:latin typeface="Nunito" pitchFamily="2" charset="77"/>
            </a:endParaRPr>
          </a:p>
        </p:txBody>
      </p:sp>
    </p:spTree>
    <p:extLst>
      <p:ext uri="{BB962C8B-B14F-4D97-AF65-F5344CB8AC3E}">
        <p14:creationId xmlns:p14="http://schemas.microsoft.com/office/powerpoint/2010/main" val="3051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89243" y="-1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1133"/>
            <a:ext cx="6113684" cy="486317"/>
          </a:xfrm>
        </p:spPr>
        <p:txBody>
          <a:bodyPr vert="horz" lIns="91440" tIns="45720" rIns="91440" bIns="45720" rtlCol="0" anchor="b">
            <a:normAutofit fontScale="90000"/>
          </a:bodyPr>
          <a:lstStyle/>
          <a:p>
            <a:r>
              <a:rPr lang="en-US" sz="3600" dirty="0">
                <a:latin typeface="Dreaming Outloud Pro" panose="03050502040302030504" pitchFamily="66" charset="77"/>
                <a:cs typeface="Dreaming Outloud Pro" panose="03050502040302030504" pitchFamily="66" charset="77"/>
              </a:rPr>
              <a:t>RRL Stars classification:</a:t>
            </a:r>
            <a:br>
              <a:rPr lang="en-US" sz="3600" dirty="0">
                <a:latin typeface="Dreaming Outloud Pro" panose="03050502040302030504" pitchFamily="66" charset="77"/>
                <a:cs typeface="Dreaming Outloud Pro" panose="03050502040302030504" pitchFamily="66" charset="77"/>
              </a:rPr>
            </a:br>
            <a:endParaRPr lang="en-US" sz="3600" dirty="0">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D982FA1F-34AF-9AEC-5A3D-188CCF9C5AC5}"/>
              </a:ext>
            </a:extLst>
          </p:cNvPr>
          <p:cNvSpPr txBox="1"/>
          <p:nvPr/>
        </p:nvSpPr>
        <p:spPr>
          <a:xfrm>
            <a:off x="16363" y="844291"/>
            <a:ext cx="9327662"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10" name="Content Placeholder 9">
            <a:extLst>
              <a:ext uri="{FF2B5EF4-FFF2-40B4-BE49-F238E27FC236}">
                <a16:creationId xmlns:a16="http://schemas.microsoft.com/office/drawing/2014/main" id="{28995BFF-F65F-4056-E648-F95BC3EF0ACA}"/>
              </a:ext>
            </a:extLst>
          </p:cNvPr>
          <p:cNvSpPr>
            <a:spLocks noGrp="1"/>
          </p:cNvSpPr>
          <p:nvPr>
            <p:ph idx="1"/>
          </p:nvPr>
        </p:nvSpPr>
        <p:spPr>
          <a:xfrm>
            <a:off x="1" y="1275418"/>
            <a:ext cx="8772524" cy="4896782"/>
          </a:xfrm>
        </p:spPr>
        <p:txBody>
          <a:bodyPr>
            <a:normAutofit/>
          </a:bodyPr>
          <a:lstStyle/>
          <a:p>
            <a:pPr marL="0" indent="0" rtl="0">
              <a:buNone/>
            </a:pPr>
            <a:br>
              <a:rPr lang="en-GB" dirty="0">
                <a:effectLst/>
                <a:latin typeface="Nunito" pitchFamily="2" charset="77"/>
              </a:rPr>
            </a:br>
            <a:br>
              <a:rPr lang="en-GB" b="0" i="0" dirty="0">
                <a:solidFill>
                  <a:srgbClr val="495365"/>
                </a:solidFill>
                <a:effectLst/>
                <a:latin typeface="Nunito" pitchFamily="2" charset="77"/>
              </a:rPr>
            </a:br>
            <a:endParaRPr lang="en-GB" b="0" i="0" dirty="0">
              <a:solidFill>
                <a:srgbClr val="495365"/>
              </a:solidFill>
              <a:effectLst/>
              <a:latin typeface="Nunito" pitchFamily="2" charset="77"/>
            </a:endParaRPr>
          </a:p>
          <a:p>
            <a:endParaRPr lang="en-IT" dirty="0">
              <a:latin typeface="Nunito" pitchFamily="2" charset="77"/>
            </a:endParaRPr>
          </a:p>
        </p:txBody>
      </p:sp>
      <p:pic>
        <p:nvPicPr>
          <p:cNvPr id="8" name="Picture 7" descr="A diagram of a wave graph&#10;&#10;Description automatically generated with medium confidence">
            <a:extLst>
              <a:ext uri="{FF2B5EF4-FFF2-40B4-BE49-F238E27FC236}">
                <a16:creationId xmlns:a16="http://schemas.microsoft.com/office/drawing/2014/main" id="{0760E9ED-04CA-16C4-A2B6-B19F6E1FE14A}"/>
              </a:ext>
            </a:extLst>
          </p:cNvPr>
          <p:cNvPicPr>
            <a:picLocks noChangeAspect="1"/>
          </p:cNvPicPr>
          <p:nvPr/>
        </p:nvPicPr>
        <p:blipFill>
          <a:blip r:embed="rId3"/>
          <a:stretch>
            <a:fillRect/>
          </a:stretch>
        </p:blipFill>
        <p:spPr>
          <a:xfrm>
            <a:off x="793842" y="809953"/>
            <a:ext cx="7260421" cy="5446914"/>
          </a:xfrm>
          <a:prstGeom prst="rect">
            <a:avLst/>
          </a:prstGeom>
        </p:spPr>
      </p:pic>
    </p:spTree>
    <p:extLst>
      <p:ext uri="{BB962C8B-B14F-4D97-AF65-F5344CB8AC3E}">
        <p14:creationId xmlns:p14="http://schemas.microsoft.com/office/powerpoint/2010/main" val="312233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0" y="-10"/>
            <a:ext cx="12215801" cy="685801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7632"/>
            <a:ext cx="8756161"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RRL Stars light curves in different bands:</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B9A9AC7B-70BA-2623-1B6E-8AFA05DEE451}"/>
              </a:ext>
            </a:extLst>
          </p:cNvPr>
          <p:cNvSpPr txBox="1"/>
          <p:nvPr/>
        </p:nvSpPr>
        <p:spPr>
          <a:xfrm>
            <a:off x="242888" y="857250"/>
            <a:ext cx="8972550" cy="1815882"/>
          </a:xfrm>
          <a:prstGeom prst="rect">
            <a:avLst/>
          </a:prstGeom>
          <a:noFill/>
        </p:spPr>
        <p:txBody>
          <a:bodyPr wrap="square" rtlCol="0">
            <a:spAutoFit/>
          </a:bodyPr>
          <a:lstStyle/>
          <a:p>
            <a:r>
              <a:rPr lang="en-GB" sz="1600" b="0" i="0" dirty="0">
                <a:solidFill>
                  <a:srgbClr val="374151"/>
                </a:solidFill>
                <a:effectLst/>
                <a:latin typeface="Nunito" pitchFamily="2" charset="77"/>
              </a:rPr>
              <a:t>RR </a:t>
            </a:r>
            <a:r>
              <a:rPr lang="en-GB" sz="1600" b="0" i="0" dirty="0" err="1">
                <a:solidFill>
                  <a:srgbClr val="374151"/>
                </a:solidFill>
                <a:effectLst/>
                <a:latin typeface="Nunito" pitchFamily="2" charset="77"/>
              </a:rPr>
              <a:t>Lyrae</a:t>
            </a:r>
            <a:r>
              <a:rPr lang="en-GB" sz="1600" b="0" i="0" dirty="0">
                <a:solidFill>
                  <a:srgbClr val="374151"/>
                </a:solidFill>
                <a:effectLst/>
                <a:latin typeface="Nunito" pitchFamily="2" charset="77"/>
              </a:rPr>
              <a:t> (RRL) stars exhibit variations in brightness across different wavelengths, which can be observed using different photometric bands.</a:t>
            </a:r>
          </a:p>
          <a:p>
            <a:endParaRPr lang="en-GB" sz="1600" dirty="0">
              <a:solidFill>
                <a:srgbClr val="374151"/>
              </a:solidFill>
              <a:latin typeface="Nunito" pitchFamily="2" charset="77"/>
            </a:endParaRPr>
          </a:p>
          <a:p>
            <a:r>
              <a:rPr lang="en-GB" sz="1600" dirty="0">
                <a:solidFill>
                  <a:srgbClr val="374151"/>
                </a:solidFill>
                <a:latin typeface="Nunito" pitchFamily="2" charset="77"/>
              </a:rPr>
              <a:t>RRL stars’ light curves are observed in some bands more because the observation in these bands are more common. (e.g. I band )</a:t>
            </a:r>
          </a:p>
          <a:p>
            <a:endParaRPr lang="en-GB" sz="1600" dirty="0">
              <a:solidFill>
                <a:srgbClr val="374151"/>
              </a:solidFill>
              <a:latin typeface="Nunito" pitchFamily="2" charset="77"/>
            </a:endParaRPr>
          </a:p>
          <a:p>
            <a:endParaRPr lang="en-IT" sz="1600" dirty="0">
              <a:latin typeface="Nunito" pitchFamily="2" charset="77"/>
            </a:endParaRPr>
          </a:p>
        </p:txBody>
      </p:sp>
      <p:pic>
        <p:nvPicPr>
          <p:cNvPr id="8" name="Content Placeholder 7" descr="A screenshot of a computer&#10;&#10;Description automatically generated">
            <a:extLst>
              <a:ext uri="{FF2B5EF4-FFF2-40B4-BE49-F238E27FC236}">
                <a16:creationId xmlns:a16="http://schemas.microsoft.com/office/drawing/2014/main" id="{3199ACB2-11B6-B2B3-81F0-44EEB7C084E1}"/>
              </a:ext>
            </a:extLst>
          </p:cNvPr>
          <p:cNvPicPr>
            <a:picLocks noGrp="1" noChangeAspect="1"/>
          </p:cNvPicPr>
          <p:nvPr>
            <p:ph idx="1"/>
          </p:nvPr>
        </p:nvPicPr>
        <p:blipFill>
          <a:blip r:embed="rId3"/>
          <a:stretch>
            <a:fillRect/>
          </a:stretch>
        </p:blipFill>
        <p:spPr>
          <a:xfrm>
            <a:off x="6262758" y="2131814"/>
            <a:ext cx="5686354" cy="3865443"/>
          </a:xfrm>
        </p:spPr>
      </p:pic>
      <p:pic>
        <p:nvPicPr>
          <p:cNvPr id="10" name="Picture 9" descr="A graph of different colored lines&#10;&#10;Description automatically generated">
            <a:extLst>
              <a:ext uri="{FF2B5EF4-FFF2-40B4-BE49-F238E27FC236}">
                <a16:creationId xmlns:a16="http://schemas.microsoft.com/office/drawing/2014/main" id="{601E1F3F-290C-2151-05E0-13AC35917A28}"/>
              </a:ext>
            </a:extLst>
          </p:cNvPr>
          <p:cNvPicPr>
            <a:picLocks noChangeAspect="1"/>
          </p:cNvPicPr>
          <p:nvPr/>
        </p:nvPicPr>
        <p:blipFill>
          <a:blip r:embed="rId4"/>
          <a:stretch>
            <a:fillRect/>
          </a:stretch>
        </p:blipFill>
        <p:spPr>
          <a:xfrm>
            <a:off x="152390" y="2299236"/>
            <a:ext cx="5686353" cy="3530600"/>
          </a:xfrm>
          <a:prstGeom prst="rect">
            <a:avLst/>
          </a:prstGeom>
        </p:spPr>
      </p:pic>
      <p:sp>
        <p:nvSpPr>
          <p:cNvPr id="11" name="TextBox 10">
            <a:extLst>
              <a:ext uri="{FF2B5EF4-FFF2-40B4-BE49-F238E27FC236}">
                <a16:creationId xmlns:a16="http://schemas.microsoft.com/office/drawing/2014/main" id="{C5E31ED6-582E-293D-9F2D-758F023E0096}"/>
              </a:ext>
            </a:extLst>
          </p:cNvPr>
          <p:cNvSpPr txBox="1"/>
          <p:nvPr/>
        </p:nvSpPr>
        <p:spPr>
          <a:xfrm>
            <a:off x="242887" y="6000750"/>
            <a:ext cx="5686354" cy="900246"/>
          </a:xfrm>
          <a:prstGeom prst="rect">
            <a:avLst/>
          </a:prstGeom>
          <a:noFill/>
        </p:spPr>
        <p:txBody>
          <a:bodyPr wrap="square" rtlCol="0">
            <a:spAutoFit/>
          </a:bodyPr>
          <a:lstStyle/>
          <a:p>
            <a:r>
              <a:rPr lang="en-GB" sz="1050" dirty="0" err="1"/>
              <a:t>Catelan</a:t>
            </a:r>
            <a:r>
              <a:rPr lang="en-GB" sz="1050" dirty="0"/>
              <a:t>, </a:t>
            </a:r>
            <a:r>
              <a:rPr lang="en-GB" sz="1050" dirty="0" err="1"/>
              <a:t>Márcio</a:t>
            </a:r>
            <a:r>
              <a:rPr lang="en-GB" sz="1050" dirty="0"/>
              <a:t> &amp; </a:t>
            </a:r>
            <a:r>
              <a:rPr lang="en-GB" sz="1050" dirty="0" err="1"/>
              <a:t>Minniti</a:t>
            </a:r>
            <a:r>
              <a:rPr lang="en-GB" sz="1050" dirty="0"/>
              <a:t>, Dante &amp; Lucas, P. &amp; </a:t>
            </a:r>
            <a:r>
              <a:rPr lang="en-GB" sz="1050" dirty="0" err="1"/>
              <a:t>Dekany</a:t>
            </a:r>
            <a:r>
              <a:rPr lang="en-GB" sz="1050" dirty="0"/>
              <a:t>, Istvan &amp; Saito, R. &amp; </a:t>
            </a:r>
            <a:r>
              <a:rPr lang="en-GB" sz="1050" dirty="0" err="1"/>
              <a:t>Angeloni</a:t>
            </a:r>
            <a:r>
              <a:rPr lang="en-GB" sz="1050" dirty="0"/>
              <a:t>, R. &amp; Alonso-García, J. &amp; Hempel, Maren &amp; </a:t>
            </a:r>
            <a:r>
              <a:rPr lang="en-GB" sz="1050" dirty="0" err="1"/>
              <a:t>Hełminiak</a:t>
            </a:r>
            <a:r>
              <a:rPr lang="en-GB" sz="1050" dirty="0"/>
              <a:t>, K. &amp; </a:t>
            </a:r>
            <a:r>
              <a:rPr lang="en-GB" sz="1050" dirty="0" err="1"/>
              <a:t>Jordán</a:t>
            </a:r>
            <a:r>
              <a:rPr lang="en-GB" sz="1050" dirty="0"/>
              <a:t>, A. &amp; Ramos, R. &amp; Navarrete, Camila &amp; </a:t>
            </a:r>
            <a:r>
              <a:rPr lang="en-GB" sz="1050" dirty="0" err="1"/>
              <a:t>Beamin</a:t>
            </a:r>
            <a:r>
              <a:rPr lang="en-GB" sz="1050" dirty="0"/>
              <a:t> </a:t>
            </a:r>
            <a:r>
              <a:rPr lang="en-GB" sz="1050" dirty="0" err="1"/>
              <a:t>Muhlenbrock</a:t>
            </a:r>
            <a:r>
              <a:rPr lang="en-GB" sz="1050" dirty="0"/>
              <a:t>, Juan Carlos &amp; Rojas, A. &amp; Gran, Felipe &amp; Lopes, C. &amp; Peña, C. &amp; </a:t>
            </a:r>
            <a:r>
              <a:rPr lang="en-GB" sz="1050" dirty="0" err="1"/>
              <a:t>Kerins</a:t>
            </a:r>
            <a:r>
              <a:rPr lang="en-GB" sz="1050" dirty="0"/>
              <a:t>, E. &amp; </a:t>
            </a:r>
            <a:r>
              <a:rPr lang="en-GB" sz="1050" dirty="0" err="1"/>
              <a:t>Huckvale</a:t>
            </a:r>
            <a:r>
              <a:rPr lang="en-GB" sz="1050" dirty="0"/>
              <a:t>, L. &amp; </a:t>
            </a:r>
            <a:r>
              <a:rPr lang="en-GB" sz="1050" dirty="0" err="1"/>
              <a:t>Chené</a:t>
            </a:r>
            <a:r>
              <a:rPr lang="en-GB" sz="1050" dirty="0"/>
              <a:t>, André-Nicolas. (2013). Stellar Variability in the VVV survey. </a:t>
            </a:r>
            <a:endParaRPr lang="en-IT" sz="1050" dirty="0"/>
          </a:p>
        </p:txBody>
      </p:sp>
    </p:spTree>
    <p:extLst>
      <p:ext uri="{BB962C8B-B14F-4D97-AF65-F5344CB8AC3E}">
        <p14:creationId xmlns:p14="http://schemas.microsoft.com/office/powerpoint/2010/main" val="224553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 showing a diagram&#10;&#10;Description automatically generated">
            <a:extLst>
              <a:ext uri="{FF2B5EF4-FFF2-40B4-BE49-F238E27FC236}">
                <a16:creationId xmlns:a16="http://schemas.microsoft.com/office/drawing/2014/main" id="{7B0880ED-1726-B7AD-8435-6309CA94AA77}"/>
              </a:ext>
            </a:extLst>
          </p:cNvPr>
          <p:cNvPicPr>
            <a:picLocks noGrp="1" noChangeAspect="1"/>
          </p:cNvPicPr>
          <p:nvPr>
            <p:ph idx="1"/>
          </p:nvPr>
        </p:nvPicPr>
        <p:blipFill>
          <a:blip r:embed="rId2"/>
          <a:stretch>
            <a:fillRect/>
          </a:stretch>
        </p:blipFill>
        <p:spPr>
          <a:xfrm>
            <a:off x="293089" y="609134"/>
            <a:ext cx="5287737"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HDS Metallicity measurement:</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6463308"/>
          </a:xfrm>
          <a:prstGeom prst="rect">
            <a:avLst/>
          </a:prstGeom>
          <a:noFill/>
        </p:spPr>
        <p:txBody>
          <a:bodyPr wrap="square" rtlCol="0">
            <a:spAutoFit/>
          </a:bodyPr>
          <a:lstStyle/>
          <a:p>
            <a:r>
              <a:rPr lang="en-GB" b="0" i="0" dirty="0">
                <a:solidFill>
                  <a:srgbClr val="374151"/>
                </a:solidFill>
                <a:effectLst/>
                <a:latin typeface="Söhne"/>
              </a:rPr>
              <a:t>The term "HDS" typically refers to </a:t>
            </a:r>
            <a:r>
              <a:rPr lang="en-GB" b="0" i="0" dirty="0">
                <a:solidFill>
                  <a:schemeClr val="accent3">
                    <a:lumMod val="75000"/>
                  </a:schemeClr>
                </a:solidFill>
                <a:effectLst/>
                <a:latin typeface="Söhne"/>
              </a:rPr>
              <a:t>High Dispersion Spectroscopy</a:t>
            </a:r>
            <a:r>
              <a:rPr lang="en-GB" b="0" i="0" dirty="0">
                <a:solidFill>
                  <a:srgbClr val="374151"/>
                </a:solidFill>
                <a:effectLst/>
                <a:latin typeface="Söhne"/>
              </a:rPr>
              <a:t>, which is a technique used in astronomy to obtain high-resolution and high-quality spectra of celestial objects, including RRL stars.</a:t>
            </a:r>
          </a:p>
          <a:p>
            <a:endParaRPr lang="en-GB" dirty="0">
              <a:solidFill>
                <a:srgbClr val="374151"/>
              </a:solidFill>
              <a:latin typeface="Söhne"/>
            </a:endParaRPr>
          </a:p>
          <a:p>
            <a:endParaRPr lang="en-GB" dirty="0">
              <a:solidFill>
                <a:srgbClr val="374151"/>
              </a:solidFill>
              <a:latin typeface="Söhne"/>
            </a:endParaRPr>
          </a:p>
          <a:p>
            <a:pPr algn="l">
              <a:buFont typeface="+mj-lt"/>
              <a:buAutoNum type="arabicPeriod"/>
            </a:pPr>
            <a:r>
              <a:rPr lang="en-GB" b="1" i="0" dirty="0">
                <a:solidFill>
                  <a:srgbClr val="374151"/>
                </a:solidFill>
                <a:effectLst/>
                <a:latin typeface="Söhne"/>
              </a:rPr>
              <a:t>Spectral Lines</a:t>
            </a:r>
            <a:r>
              <a:rPr lang="en-GB" b="0" i="0" dirty="0">
                <a:solidFill>
                  <a:srgbClr val="374151"/>
                </a:solidFill>
                <a:effectLst/>
                <a:latin typeface="Söhne"/>
              </a:rPr>
              <a:t>: High dispersion spectroscopy allows astronomers to </a:t>
            </a:r>
            <a:r>
              <a:rPr lang="en-GB" b="0" i="0" dirty="0" err="1">
                <a:solidFill>
                  <a:srgbClr val="374151"/>
                </a:solidFill>
                <a:effectLst/>
                <a:latin typeface="Söhne"/>
              </a:rPr>
              <a:t>analyze</a:t>
            </a:r>
            <a:r>
              <a:rPr lang="en-GB" b="0" i="0" dirty="0">
                <a:solidFill>
                  <a:srgbClr val="374151"/>
                </a:solidFill>
                <a:effectLst/>
                <a:latin typeface="Söhne"/>
              </a:rPr>
              <a:t> the absorption lines in the star's spectrum. These lines are caused by specific elements in the star's atmosphere absorbing light at particular wavelengths.</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Metal Lines</a:t>
            </a:r>
            <a:r>
              <a:rPr lang="en-GB" b="0" i="0" dirty="0">
                <a:solidFill>
                  <a:srgbClr val="374151"/>
                </a:solidFill>
                <a:effectLst/>
                <a:latin typeface="Söhne"/>
              </a:rPr>
              <a:t>: Elements heavier than hydrogen and helium, often referred to as "metals" in astronomy, produce distinct absorption lines in a star's spectrum. The strength and shape of these lines can provide information about the abundance of these elements, including metallicity.</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Equivalent Width</a:t>
            </a:r>
            <a:r>
              <a:rPr lang="en-GB" b="0" i="0" dirty="0">
                <a:solidFill>
                  <a:srgbClr val="374151"/>
                </a:solidFill>
                <a:effectLst/>
                <a:latin typeface="Söhne"/>
              </a:rPr>
              <a:t>: Astronomers measure the equivalent width of absorption lines, which is a quantitative measure of the strength of the lines. The equivalent width can be compared to the equivalent widths of lines in stars of known metallicity to estimate the metal content of the target star.</a:t>
            </a:r>
          </a:p>
          <a:p>
            <a:endParaRPr lang="en-GB" dirty="0">
              <a:solidFill>
                <a:srgbClr val="374151"/>
              </a:solidFill>
              <a:latin typeface="Söhne"/>
            </a:endParaRPr>
          </a:p>
          <a:p>
            <a:r>
              <a:rPr lang="en-GB" b="1" i="0" dirty="0">
                <a:effectLst/>
                <a:latin typeface="Söhne"/>
              </a:rPr>
              <a:t>Modelling and Calibration</a:t>
            </a:r>
            <a:r>
              <a:rPr lang="en-GB" b="0" i="0" dirty="0">
                <a:solidFill>
                  <a:srgbClr val="374151"/>
                </a:solidFill>
                <a:effectLst/>
                <a:latin typeface="Söhne"/>
              </a:rPr>
              <a:t>: High dispersion spectroscopy data can be compared to theoretical models of stellar atmospheres and spectral libraries containing spectra of stars with known metallicities. This comparison helps calibrate the metallicity estimation.</a:t>
            </a:r>
            <a:endParaRPr lang="en-GB" dirty="0">
              <a:solidFill>
                <a:srgbClr val="374151"/>
              </a:solidFill>
              <a:latin typeface="Söhne"/>
            </a:endParaRPr>
          </a:p>
          <a:p>
            <a:endParaRPr lang="en-GB" dirty="0">
              <a:solidFill>
                <a:srgbClr val="374151"/>
              </a:solidFill>
              <a:latin typeface="Söhne"/>
            </a:endParaRPr>
          </a:p>
          <a:p>
            <a:endParaRPr lang="en-IT" dirty="0">
              <a:latin typeface="Nunito" pitchFamily="2" charset="77"/>
            </a:endParaRPr>
          </a:p>
        </p:txBody>
      </p:sp>
    </p:spTree>
    <p:extLst>
      <p:ext uri="{BB962C8B-B14F-4D97-AF65-F5344CB8AC3E}">
        <p14:creationId xmlns:p14="http://schemas.microsoft.com/office/powerpoint/2010/main" val="2037818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 showing a diagram&#10;&#10;Description automatically generated">
            <a:extLst>
              <a:ext uri="{FF2B5EF4-FFF2-40B4-BE49-F238E27FC236}">
                <a16:creationId xmlns:a16="http://schemas.microsoft.com/office/drawing/2014/main" id="{7B0880ED-1726-B7AD-8435-6309CA94AA77}"/>
              </a:ext>
            </a:extLst>
          </p:cNvPr>
          <p:cNvPicPr>
            <a:picLocks noGrp="1" noChangeAspect="1"/>
          </p:cNvPicPr>
          <p:nvPr>
            <p:ph idx="1"/>
          </p:nvPr>
        </p:nvPicPr>
        <p:blipFill>
          <a:blip r:embed="rId2"/>
          <a:stretch>
            <a:fillRect/>
          </a:stretch>
        </p:blipFill>
        <p:spPr>
          <a:xfrm>
            <a:off x="293089" y="609134"/>
            <a:ext cx="5287737"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857250"/>
            <a:ext cx="7784611" cy="2468538"/>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In some bands, we lack HDS data:</a:t>
            </a:r>
            <a:br>
              <a:rPr lang="en-US" sz="3600" dirty="0">
                <a:latin typeface="Dreaming Outloud Pro" panose="03050502040302030504" pitchFamily="66" charset="77"/>
                <a:cs typeface="Dreaming Outloud Pro" panose="03050502040302030504" pitchFamily="66" charset="77"/>
              </a:rPr>
            </a:br>
            <a:br>
              <a:rPr lang="en-US" sz="3600" dirty="0">
                <a:latin typeface="Dreaming Outloud Pro" panose="03050502040302030504" pitchFamily="66" charset="77"/>
                <a:cs typeface="Dreaming Outloud Pro" panose="03050502040302030504" pitchFamily="66" charset="77"/>
              </a:rPr>
            </a:br>
            <a:endParaRPr lang="en-US" sz="3600" dirty="0">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8" name="TextBox 7">
            <a:extLst>
              <a:ext uri="{FF2B5EF4-FFF2-40B4-BE49-F238E27FC236}">
                <a16:creationId xmlns:a16="http://schemas.microsoft.com/office/drawing/2014/main" id="{8AF48D5F-CAAB-5F60-1D6E-080537413E3F}"/>
              </a:ext>
            </a:extLst>
          </p:cNvPr>
          <p:cNvSpPr txBox="1"/>
          <p:nvPr/>
        </p:nvSpPr>
        <p:spPr>
          <a:xfrm>
            <a:off x="293089" y="687958"/>
            <a:ext cx="8936636" cy="3693319"/>
          </a:xfrm>
          <a:prstGeom prst="rect">
            <a:avLst/>
          </a:prstGeom>
          <a:noFill/>
        </p:spPr>
        <p:txBody>
          <a:bodyPr wrap="square" rtlCol="0">
            <a:spAutoFit/>
          </a:bodyPr>
          <a:lstStyle/>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Observational Challenges</a:t>
            </a:r>
            <a:r>
              <a:rPr lang="en-GB" b="0" i="0" dirty="0">
                <a:solidFill>
                  <a:srgbClr val="374151"/>
                </a:solidFill>
                <a:effectLst/>
                <a:latin typeface="Söhne"/>
              </a:rPr>
              <a:t>:</a:t>
            </a:r>
          </a:p>
          <a:p>
            <a:pPr algn="l"/>
            <a:r>
              <a:rPr lang="en-GB" b="0" i="0" dirty="0">
                <a:solidFill>
                  <a:srgbClr val="374151"/>
                </a:solidFill>
                <a:effectLst/>
                <a:latin typeface="Söhne"/>
              </a:rPr>
              <a:t>A. Obtaining high-quality HDS data can be technically challenging and may require specialized equipment and significant telescope time.</a:t>
            </a:r>
          </a:p>
          <a:p>
            <a:pPr algn="l"/>
            <a:endParaRPr lang="en-GB" b="0" i="0" dirty="0">
              <a:solidFill>
                <a:srgbClr val="374151"/>
              </a:solidFill>
              <a:effectLst/>
              <a:latin typeface="Söhne"/>
            </a:endParaRPr>
          </a:p>
          <a:p>
            <a:pPr algn="l"/>
            <a:r>
              <a:rPr lang="en-GB" dirty="0">
                <a:solidFill>
                  <a:srgbClr val="374151"/>
                </a:solidFill>
                <a:latin typeface="Söhne"/>
              </a:rPr>
              <a:t>B. </a:t>
            </a:r>
            <a:r>
              <a:rPr lang="en-GB" b="0" i="0" dirty="0">
                <a:solidFill>
                  <a:srgbClr val="374151"/>
                </a:solidFill>
                <a:effectLst/>
                <a:latin typeface="Söhne"/>
              </a:rPr>
              <a:t>Depending on the specific goals of an astronomical study, observations in certain wavelength bands may take precedence over others, leading to a bias in the available data.</a:t>
            </a:r>
          </a:p>
          <a:p>
            <a:pPr algn="l"/>
            <a:endParaRPr lang="en-GB" b="0" i="0" dirty="0">
              <a:solidFill>
                <a:srgbClr val="374151"/>
              </a:solidFill>
              <a:effectLst/>
              <a:latin typeface="Söhne"/>
            </a:endParaRPr>
          </a:p>
          <a:p>
            <a:pPr algn="l"/>
            <a:r>
              <a:rPr lang="en-GB" b="1" i="0" dirty="0">
                <a:solidFill>
                  <a:srgbClr val="374151"/>
                </a:solidFill>
                <a:effectLst/>
                <a:latin typeface="Söhne"/>
              </a:rPr>
              <a:t>2.Sensitivity of Instruments</a:t>
            </a:r>
            <a:r>
              <a:rPr lang="en-GB" b="0" i="0" dirty="0">
                <a:solidFill>
                  <a:srgbClr val="374151"/>
                </a:solidFill>
                <a:effectLst/>
                <a:latin typeface="Söhne"/>
              </a:rPr>
              <a:t>:</a:t>
            </a:r>
          </a:p>
          <a:p>
            <a:pPr algn="l"/>
            <a:r>
              <a:rPr lang="en-GB" b="0" i="0" dirty="0">
                <a:solidFill>
                  <a:srgbClr val="374151"/>
                </a:solidFill>
                <a:effectLst/>
                <a:latin typeface="Söhne"/>
              </a:rPr>
              <a:t>Not all spectrographs or instruments are optimized for observing in every wavelength band. Some instruments may have limitations or reduced sensitivity in certain spectral regions, making it difficult to obtain HDS data in those bands.</a:t>
            </a:r>
          </a:p>
          <a:p>
            <a:endParaRPr lang="en-IT" dirty="0"/>
          </a:p>
        </p:txBody>
      </p:sp>
    </p:spTree>
    <p:extLst>
      <p:ext uri="{BB962C8B-B14F-4D97-AF65-F5344CB8AC3E}">
        <p14:creationId xmlns:p14="http://schemas.microsoft.com/office/powerpoint/2010/main" val="1020012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 showing a diagram&#10;&#10;Description automatically generated">
            <a:extLst>
              <a:ext uri="{FF2B5EF4-FFF2-40B4-BE49-F238E27FC236}">
                <a16:creationId xmlns:a16="http://schemas.microsoft.com/office/drawing/2014/main" id="{7B0880ED-1726-B7AD-8435-6309CA94AA77}"/>
              </a:ext>
            </a:extLst>
          </p:cNvPr>
          <p:cNvPicPr>
            <a:picLocks noGrp="1" noChangeAspect="1"/>
          </p:cNvPicPr>
          <p:nvPr>
            <p:ph idx="1"/>
          </p:nvPr>
        </p:nvPicPr>
        <p:blipFill>
          <a:blip r:embed="rId2"/>
          <a:stretch>
            <a:fillRect/>
          </a:stretch>
        </p:blipFill>
        <p:spPr>
          <a:xfrm>
            <a:off x="293089" y="609134"/>
            <a:ext cx="5287737"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Problem:</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007B6ED7-332E-5055-7FD2-93F960C7AD96}"/>
              </a:ext>
            </a:extLst>
          </p:cNvPr>
          <p:cNvSpPr txBox="1"/>
          <p:nvPr/>
        </p:nvSpPr>
        <p:spPr>
          <a:xfrm>
            <a:off x="293089" y="957263"/>
            <a:ext cx="8536586" cy="4247317"/>
          </a:xfrm>
          <a:prstGeom prst="rect">
            <a:avLst/>
          </a:prstGeom>
          <a:noFill/>
        </p:spPr>
        <p:txBody>
          <a:bodyPr wrap="square" rtlCol="0">
            <a:spAutoFit/>
          </a:bodyPr>
          <a:lstStyle/>
          <a:p>
            <a:r>
              <a:rPr lang="en-IT" dirty="0"/>
              <a:t>How do we solve the prob</a:t>
            </a:r>
            <a:r>
              <a:rPr lang="en-GB" dirty="0" err="1"/>
              <a:t>lem</a:t>
            </a:r>
            <a:r>
              <a:rPr lang="en-GB" dirty="0"/>
              <a:t> of lack of data in certain photometric bands:</a:t>
            </a:r>
          </a:p>
          <a:p>
            <a:endParaRPr lang="en-GB" dirty="0"/>
          </a:p>
          <a:p>
            <a:endParaRPr lang="en-GB" dirty="0"/>
          </a:p>
          <a:p>
            <a:pPr marL="342900" indent="-342900">
              <a:buAutoNum type="arabicPeriod"/>
            </a:pPr>
            <a:r>
              <a:rPr lang="en-GB" dirty="0"/>
              <a:t>Gather light curves in a commonly observed photometric band. (in our case I) and calculate HDS metallicity measurement for them.</a:t>
            </a:r>
          </a:p>
          <a:p>
            <a:pPr marL="342900" indent="-342900">
              <a:buAutoNum type="arabicPeriod"/>
            </a:pPr>
            <a:endParaRPr lang="en-GB" dirty="0"/>
          </a:p>
          <a:p>
            <a:pPr marL="342900" indent="-342900">
              <a:buAutoNum type="arabicPeriod"/>
            </a:pPr>
            <a:r>
              <a:rPr lang="en-GB" dirty="0"/>
              <a:t>Gather light curves in another band that we lack HDS metallicity measurement, and calculate HDS metallicity measurement for them.</a:t>
            </a:r>
          </a:p>
          <a:p>
            <a:pPr marL="342900" indent="-342900">
              <a:buAutoNum type="arabicPeriod"/>
            </a:pPr>
            <a:endParaRPr lang="en-GB" dirty="0"/>
          </a:p>
          <a:p>
            <a:pPr marL="342900" indent="-342900">
              <a:buAutoNum type="arabicPeriod"/>
            </a:pPr>
            <a:r>
              <a:rPr lang="en-GB" dirty="0"/>
              <a:t>Model the relationship between the shape of light curves and the metallicity for the common band.</a:t>
            </a:r>
          </a:p>
          <a:p>
            <a:pPr marL="342900" indent="-342900">
              <a:buAutoNum type="arabicPeriod"/>
            </a:pPr>
            <a:endParaRPr lang="en-GB" dirty="0"/>
          </a:p>
          <a:p>
            <a:pPr marL="342900" indent="-342900">
              <a:buAutoNum type="arabicPeriod"/>
            </a:pPr>
            <a:r>
              <a:rPr lang="en-GB" dirty="0"/>
              <a:t>Transfer the model to the band we lack HDS measurement in the cost of a small systematic shift.</a:t>
            </a:r>
          </a:p>
          <a:p>
            <a:pPr marL="342900" indent="-342900">
              <a:buAutoNum type="arabicPeriod"/>
            </a:pPr>
            <a:endParaRPr lang="en-IT" dirty="0"/>
          </a:p>
        </p:txBody>
      </p:sp>
    </p:spTree>
    <p:extLst>
      <p:ext uri="{BB962C8B-B14F-4D97-AF65-F5344CB8AC3E}">
        <p14:creationId xmlns:p14="http://schemas.microsoft.com/office/powerpoint/2010/main" val="90590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 showing a diagram&#10;&#10;Description automatically generated">
            <a:extLst>
              <a:ext uri="{FF2B5EF4-FFF2-40B4-BE49-F238E27FC236}">
                <a16:creationId xmlns:a16="http://schemas.microsoft.com/office/drawing/2014/main" id="{7B0880ED-1726-B7AD-8435-6309CA94AA77}"/>
              </a:ext>
            </a:extLst>
          </p:cNvPr>
          <p:cNvPicPr>
            <a:picLocks noGrp="1" noChangeAspect="1"/>
          </p:cNvPicPr>
          <p:nvPr>
            <p:ph idx="1"/>
          </p:nvPr>
        </p:nvPicPr>
        <p:blipFill>
          <a:blip r:embed="rId2"/>
          <a:stretch>
            <a:fillRect/>
          </a:stretch>
        </p:blipFill>
        <p:spPr>
          <a:xfrm>
            <a:off x="293089" y="609134"/>
            <a:ext cx="5287737"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12208364"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7632"/>
            <a:ext cx="9570549"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We used a deep-learning model for this purpose:</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9" name="TextBox 8">
            <a:extLst>
              <a:ext uri="{FF2B5EF4-FFF2-40B4-BE49-F238E27FC236}">
                <a16:creationId xmlns:a16="http://schemas.microsoft.com/office/drawing/2014/main" id="{AF39497B-1270-5459-BBE5-889AE5CDD98D}"/>
              </a:ext>
            </a:extLst>
          </p:cNvPr>
          <p:cNvSpPr txBox="1"/>
          <p:nvPr/>
        </p:nvSpPr>
        <p:spPr>
          <a:xfrm>
            <a:off x="185738" y="687958"/>
            <a:ext cx="9043987" cy="1200329"/>
          </a:xfrm>
          <a:prstGeom prst="rect">
            <a:avLst/>
          </a:prstGeom>
          <a:noFill/>
        </p:spPr>
        <p:txBody>
          <a:bodyPr wrap="square" rtlCol="0">
            <a:spAutoFit/>
          </a:bodyPr>
          <a:lstStyle/>
          <a:p>
            <a:r>
              <a:rPr lang="en-IT" dirty="0"/>
              <a:t>We modelled the deep learning method mentioned in the Dekany et al. 2021 paper:</a:t>
            </a:r>
          </a:p>
          <a:p>
            <a:endParaRPr lang="en-IT" dirty="0"/>
          </a:p>
          <a:p>
            <a:endParaRPr lang="en-IT" dirty="0"/>
          </a:p>
          <a:p>
            <a:r>
              <a:rPr lang="en-GB" dirty="0"/>
              <a:t>T</a:t>
            </a:r>
            <a:r>
              <a:rPr lang="en-IT" dirty="0"/>
              <a:t>he model is a RNN  </a:t>
            </a:r>
          </a:p>
        </p:txBody>
      </p:sp>
      <p:pic>
        <p:nvPicPr>
          <p:cNvPr id="11" name="Picture 10" descr="A screen shot of a computer program&#10;&#10;Description automatically generated">
            <a:extLst>
              <a:ext uri="{FF2B5EF4-FFF2-40B4-BE49-F238E27FC236}">
                <a16:creationId xmlns:a16="http://schemas.microsoft.com/office/drawing/2014/main" id="{723A16CA-4AD6-63BE-35A3-0B2D1283754F}"/>
              </a:ext>
            </a:extLst>
          </p:cNvPr>
          <p:cNvPicPr>
            <a:picLocks noChangeAspect="1"/>
          </p:cNvPicPr>
          <p:nvPr/>
        </p:nvPicPr>
        <p:blipFill>
          <a:blip r:embed="rId4"/>
          <a:stretch>
            <a:fillRect/>
          </a:stretch>
        </p:blipFill>
        <p:spPr>
          <a:xfrm>
            <a:off x="-16363" y="718886"/>
            <a:ext cx="12208362" cy="6139104"/>
          </a:xfrm>
          <a:prstGeom prst="rect">
            <a:avLst/>
          </a:prstGeom>
        </p:spPr>
      </p:pic>
    </p:spTree>
    <p:extLst>
      <p:ext uri="{BB962C8B-B14F-4D97-AF65-F5344CB8AC3E}">
        <p14:creationId xmlns:p14="http://schemas.microsoft.com/office/powerpoint/2010/main" val="301278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E71AF414-B856-E650-353E-3795CAD6E7E8}"/>
              </a:ext>
            </a:extLst>
          </p:cNvPr>
          <p:cNvSpPr txBox="1"/>
          <p:nvPr/>
        </p:nvSpPr>
        <p:spPr>
          <a:xfrm>
            <a:off x="185738" y="171450"/>
            <a:ext cx="11787187" cy="6340197"/>
          </a:xfrm>
          <a:prstGeom prst="rect">
            <a:avLst/>
          </a:prstGeom>
          <a:noFill/>
        </p:spPr>
        <p:txBody>
          <a:bodyPr wrap="square" rtlCol="0">
            <a:spAutoFit/>
          </a:bodyPr>
          <a:lstStyle/>
          <a:p>
            <a:r>
              <a:rPr lang="en-IT" sz="2800" dirty="0">
                <a:latin typeface="Dreaming Outloud Pro" panose="03050502040302030504" pitchFamily="66" charset="77"/>
                <a:cs typeface="Dreaming Outloud Pro" panose="03050502040302030504" pitchFamily="66" charset="77"/>
              </a:rPr>
              <a:t>Data assembly:</a:t>
            </a:r>
          </a:p>
          <a:p>
            <a:endParaRPr lang="en-IT" sz="2800" dirty="0">
              <a:latin typeface="Dreaming Outloud Pro" panose="03050502040302030504" pitchFamily="66" charset="77"/>
              <a:cs typeface="Dreaming Outloud Pro" panose="03050502040302030504" pitchFamily="66" charset="77"/>
            </a:endParaRPr>
          </a:p>
          <a:p>
            <a:r>
              <a:rPr lang="en-GB" sz="2800" dirty="0">
                <a:latin typeface="Dreaming Outloud Pro" panose="03050502040302030504" pitchFamily="66" charset="77"/>
                <a:cs typeface="Dreaming Outloud Pro" panose="03050502040302030504" pitchFamily="66" charset="77"/>
              </a:rPr>
              <a:t>W</a:t>
            </a:r>
            <a:r>
              <a:rPr lang="en-IT" sz="2800" dirty="0">
                <a:latin typeface="Dreaming Outloud Pro" panose="03050502040302030504" pitchFamily="66" charset="77"/>
                <a:cs typeface="Dreaming Outloud Pro" panose="03050502040302030504" pitchFamily="66" charset="77"/>
              </a:rPr>
              <a:t>e took several steps:</a:t>
            </a:r>
          </a:p>
          <a:p>
            <a:endParaRPr lang="en-IT" sz="2800" dirty="0">
              <a:latin typeface="Dreaming Outloud Pro" panose="03050502040302030504" pitchFamily="66" charset="77"/>
              <a:cs typeface="Dreaming Outloud Pro" panose="03050502040302030504" pitchFamily="66" charset="77"/>
            </a:endParaRPr>
          </a:p>
          <a:p>
            <a:r>
              <a:rPr lang="en-IT" sz="2400" b="1" dirty="0">
                <a:solidFill>
                  <a:schemeClr val="accent2">
                    <a:lumMod val="75000"/>
                  </a:schemeClr>
                </a:solidFill>
                <a:latin typeface="Nunito" pitchFamily="2" charset="77"/>
                <a:cs typeface="Dreaming Outloud Pro" panose="03050502040302030504" pitchFamily="66" charset="77"/>
              </a:rPr>
              <a:t>Training:</a:t>
            </a:r>
          </a:p>
          <a:p>
            <a:endParaRPr lang="en-IT" b="1"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A. </a:t>
            </a:r>
            <a:r>
              <a:rPr lang="en-GB" b="1" dirty="0">
                <a:solidFill>
                  <a:schemeClr val="accent4">
                    <a:lumMod val="75000"/>
                  </a:schemeClr>
                </a:solidFill>
                <a:latin typeface="Nunito" pitchFamily="2" charset="77"/>
                <a:cs typeface="Dreaming Outloud Pro" panose="03050502040302030504" pitchFamily="66" charset="77"/>
              </a:rPr>
              <a:t>L</a:t>
            </a:r>
            <a:r>
              <a:rPr lang="en-IT" b="1" dirty="0">
                <a:solidFill>
                  <a:schemeClr val="accent4">
                    <a:lumMod val="75000"/>
                  </a:schemeClr>
                </a:solidFill>
                <a:latin typeface="Nunito" pitchFamily="2" charset="77"/>
                <a:cs typeface="Dreaming Outloud Pro" panose="03050502040302030504" pitchFamily="66" charset="77"/>
              </a:rPr>
              <a:t>ight curves </a:t>
            </a:r>
            <a:r>
              <a:rPr lang="en-IT" dirty="0">
                <a:latin typeface="Nunito" pitchFamily="2" charset="77"/>
                <a:cs typeface="Dreaming Outloud Pro" panose="03050502040302030504" pitchFamily="66" charset="77"/>
              </a:rPr>
              <a:t>(input):</a:t>
            </a:r>
          </a:p>
          <a:p>
            <a:endParaRPr lang="en-IT" dirty="0">
              <a:latin typeface="Nunito" pitchFamily="2" charset="77"/>
              <a:cs typeface="Dreaming Outloud Pro" panose="03050502040302030504" pitchFamily="66" charset="77"/>
            </a:endParaRPr>
          </a:p>
          <a:p>
            <a:r>
              <a:rPr lang="en-GB" dirty="0">
                <a:latin typeface="Nunito" pitchFamily="2" charset="77"/>
                <a:cs typeface="Dreaming Outloud Pro" panose="03050502040302030504" pitchFamily="66" charset="77"/>
              </a:rPr>
              <a:t>W</a:t>
            </a:r>
            <a:r>
              <a:rPr lang="en-IT" dirty="0">
                <a:latin typeface="Nunito" pitchFamily="2" charset="77"/>
                <a:cs typeface="Dreaming Outloud Pro" panose="03050502040302030504" pitchFamily="66" charset="77"/>
              </a:rPr>
              <a:t>e trained the model on </a:t>
            </a:r>
            <a:r>
              <a:rPr lang="en-IT" dirty="0">
                <a:solidFill>
                  <a:schemeClr val="accent3">
                    <a:lumMod val="75000"/>
                  </a:schemeClr>
                </a:solidFill>
                <a:latin typeface="Nunito" pitchFamily="2" charset="77"/>
                <a:cs typeface="Dreaming Outloud Pro" panose="03050502040302030504" pitchFamily="66" charset="77"/>
              </a:rPr>
              <a:t>DR2</a:t>
            </a:r>
            <a:r>
              <a:rPr lang="en-IT" dirty="0">
                <a:latin typeface="Nunito" pitchFamily="2" charset="77"/>
                <a:cs typeface="Dreaming Outloud Pro" panose="03050502040302030504" pitchFamily="66" charset="77"/>
              </a:rPr>
              <a:t> (Gaia data release number 2) </a:t>
            </a:r>
            <a:r>
              <a:rPr lang="en-IT" dirty="0">
                <a:solidFill>
                  <a:srgbClr val="FF0000"/>
                </a:solidFill>
                <a:latin typeface="Nunito" pitchFamily="2" charset="77"/>
                <a:cs typeface="Dreaming Outloud Pro" panose="03050502040302030504" pitchFamily="66" charset="77"/>
              </a:rPr>
              <a:t>G band </a:t>
            </a:r>
            <a:r>
              <a:rPr lang="en-IT" dirty="0">
                <a:latin typeface="Nunito" pitchFamily="2" charset="77"/>
                <a:cs typeface="Dreaming Outloud Pro" panose="03050502040302030504" pitchFamily="66" charset="77"/>
              </a:rPr>
              <a:t>light curves beside the corresponding </a:t>
            </a:r>
            <a:r>
              <a:rPr lang="en-IT" dirty="0">
                <a:solidFill>
                  <a:srgbClr val="FF0000"/>
                </a:solidFill>
                <a:latin typeface="Nunito" pitchFamily="2" charset="77"/>
                <a:cs typeface="Dreaming Outloud Pro" panose="03050502040302030504" pitchFamily="66" charset="77"/>
              </a:rPr>
              <a:t>I band </a:t>
            </a:r>
            <a:r>
              <a:rPr lang="en-IT" dirty="0">
                <a:latin typeface="Nunito" pitchFamily="2" charset="77"/>
                <a:cs typeface="Dreaming Outloud Pro" panose="03050502040302030504" pitchFamily="66" charset="77"/>
              </a:rPr>
              <a:t>taken from the OGLE catalogue.</a:t>
            </a: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B. </a:t>
            </a:r>
            <a:r>
              <a:rPr lang="en-IT" b="1" dirty="0">
                <a:solidFill>
                  <a:srgbClr val="C00000"/>
                </a:solidFill>
                <a:latin typeface="Nunito" pitchFamily="2" charset="77"/>
                <a:cs typeface="Dreaming Outloud Pro" panose="03050502040302030504" pitchFamily="66" charset="77"/>
              </a:rPr>
              <a:t>The metadata</a:t>
            </a:r>
            <a:r>
              <a:rPr lang="en-IT" dirty="0">
                <a:latin typeface="Nunito" pitchFamily="2" charset="77"/>
                <a:cs typeface="Dreaming Outloud Pro" panose="03050502040302030504" pitchFamily="66" charset="77"/>
              </a:rPr>
              <a:t>(features):</a:t>
            </a:r>
          </a:p>
          <a:p>
            <a:r>
              <a:rPr lang="en-GB" dirty="0">
                <a:latin typeface="Nunito" pitchFamily="2" charset="77"/>
                <a:cs typeface="Dreaming Outloud Pro" panose="03050502040302030504" pitchFamily="66" charset="77"/>
              </a:rPr>
              <a:t>C</a:t>
            </a:r>
            <a:r>
              <a:rPr lang="en-IT" dirty="0">
                <a:latin typeface="Nunito" pitchFamily="2" charset="77"/>
                <a:cs typeface="Dreaming Outloud Pro" panose="03050502040302030504" pitchFamily="66" charset="77"/>
              </a:rPr>
              <a:t>alculated by Lcfit package </a:t>
            </a:r>
            <a:r>
              <a:rPr lang="en-GB" dirty="0"/>
              <a:t>package (</a:t>
            </a:r>
            <a:r>
              <a:rPr lang="en-GB" dirty="0" err="1"/>
              <a:t>Dékány</a:t>
            </a:r>
            <a:r>
              <a:rPr lang="en-GB" dirty="0"/>
              <a:t> 2022a).</a:t>
            </a:r>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C. </a:t>
            </a:r>
            <a:r>
              <a:rPr lang="en-GB" b="1" dirty="0">
                <a:solidFill>
                  <a:schemeClr val="accent4">
                    <a:lumMod val="75000"/>
                  </a:schemeClr>
                </a:solidFill>
                <a:latin typeface="Nunito" pitchFamily="2" charset="77"/>
                <a:cs typeface="Dreaming Outloud Pro" panose="03050502040302030504" pitchFamily="66" charset="77"/>
              </a:rPr>
              <a:t>Metallicity</a:t>
            </a:r>
            <a:r>
              <a:rPr lang="en-GB" dirty="0">
                <a:latin typeface="Nunito" pitchFamily="2" charset="77"/>
                <a:cs typeface="Dreaming Outloud Pro" panose="03050502040302030504" pitchFamily="66" charset="77"/>
              </a:rPr>
              <a:t> </a:t>
            </a:r>
            <a:r>
              <a:rPr lang="en-IT" dirty="0">
                <a:latin typeface="Nunito" pitchFamily="2" charset="77"/>
                <a:cs typeface="Dreaming Outloud Pro" panose="03050502040302030504" pitchFamily="66" charset="77"/>
              </a:rPr>
              <a:t>(Labels):</a:t>
            </a: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The Metallicities were calculated by </a:t>
            </a:r>
            <a:r>
              <a:rPr lang="en-GB" dirty="0" err="1"/>
              <a:t>lcfit</a:t>
            </a:r>
            <a:r>
              <a:rPr lang="en-GB" dirty="0"/>
              <a:t> package (</a:t>
            </a:r>
            <a:r>
              <a:rPr lang="en-GB" dirty="0" err="1"/>
              <a:t>Dékány</a:t>
            </a:r>
            <a:r>
              <a:rPr lang="en-GB" dirty="0"/>
              <a:t> 2022a).</a:t>
            </a:r>
            <a:endParaRPr lang="en-IT" dirty="0">
              <a:latin typeface="Nunito" pitchFamily="2" charset="77"/>
              <a:cs typeface="Dreaming Outloud Pro" panose="03050502040302030504" pitchFamily="66" charset="77"/>
            </a:endParaRPr>
          </a:p>
          <a:p>
            <a:pPr marL="514350" indent="-514350">
              <a:buAutoNum type="arabicPeriod"/>
            </a:pPr>
            <a:endParaRPr lang="en-IT" dirty="0">
              <a:latin typeface="Nunito" pitchFamily="2" charset="77"/>
              <a:cs typeface="Dreaming Outloud Pro" panose="03050502040302030504" pitchFamily="66" charset="77"/>
            </a:endParaRPr>
          </a:p>
        </p:txBody>
      </p:sp>
    </p:spTree>
    <p:extLst>
      <p:ext uri="{BB962C8B-B14F-4D97-AF65-F5344CB8AC3E}">
        <p14:creationId xmlns:p14="http://schemas.microsoft.com/office/powerpoint/2010/main" val="389946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E71AF414-B856-E650-353E-3795CAD6E7E8}"/>
              </a:ext>
            </a:extLst>
          </p:cNvPr>
          <p:cNvSpPr txBox="1"/>
          <p:nvPr/>
        </p:nvSpPr>
        <p:spPr>
          <a:xfrm>
            <a:off x="185738" y="171450"/>
            <a:ext cx="11787187" cy="6340197"/>
          </a:xfrm>
          <a:prstGeom prst="rect">
            <a:avLst/>
          </a:prstGeom>
          <a:noFill/>
        </p:spPr>
        <p:txBody>
          <a:bodyPr wrap="square" rtlCol="0">
            <a:spAutoFit/>
          </a:bodyPr>
          <a:lstStyle/>
          <a:p>
            <a:r>
              <a:rPr lang="en-IT" sz="2800" dirty="0">
                <a:latin typeface="Dreaming Outloud Pro" panose="03050502040302030504" pitchFamily="66" charset="77"/>
                <a:cs typeface="Dreaming Outloud Pro" panose="03050502040302030504" pitchFamily="66" charset="77"/>
              </a:rPr>
              <a:t>Data assembly:</a:t>
            </a:r>
          </a:p>
          <a:p>
            <a:endParaRPr lang="en-IT" sz="2800" dirty="0">
              <a:latin typeface="Dreaming Outloud Pro" panose="03050502040302030504" pitchFamily="66" charset="77"/>
              <a:cs typeface="Dreaming Outloud Pro" panose="03050502040302030504" pitchFamily="66" charset="77"/>
            </a:endParaRPr>
          </a:p>
          <a:p>
            <a:r>
              <a:rPr lang="en-GB" sz="2800" dirty="0">
                <a:latin typeface="Dreaming Outloud Pro" panose="03050502040302030504" pitchFamily="66" charset="77"/>
                <a:cs typeface="Dreaming Outloud Pro" panose="03050502040302030504" pitchFamily="66" charset="77"/>
              </a:rPr>
              <a:t>W</a:t>
            </a:r>
            <a:r>
              <a:rPr lang="en-IT" sz="2800" dirty="0">
                <a:latin typeface="Dreaming Outloud Pro" panose="03050502040302030504" pitchFamily="66" charset="77"/>
                <a:cs typeface="Dreaming Outloud Pro" panose="03050502040302030504" pitchFamily="66" charset="77"/>
              </a:rPr>
              <a:t>e took several steps:</a:t>
            </a:r>
          </a:p>
          <a:p>
            <a:endParaRPr lang="en-IT" sz="2800" dirty="0">
              <a:latin typeface="Dreaming Outloud Pro" panose="03050502040302030504" pitchFamily="66" charset="77"/>
              <a:cs typeface="Dreaming Outloud Pro" panose="03050502040302030504" pitchFamily="66" charset="77"/>
            </a:endParaRPr>
          </a:p>
          <a:p>
            <a:r>
              <a:rPr lang="en-IT" sz="2400" b="1" dirty="0">
                <a:solidFill>
                  <a:srgbClr val="C115B2"/>
                </a:solidFill>
                <a:latin typeface="Nunito" pitchFamily="2" charset="77"/>
                <a:cs typeface="Dreaming Outloud Pro" panose="03050502040302030504" pitchFamily="66" charset="77"/>
              </a:rPr>
              <a:t>Predicting and Transfer Learning:</a:t>
            </a:r>
          </a:p>
          <a:p>
            <a:endParaRPr lang="en-IT" b="1"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A. </a:t>
            </a:r>
            <a:r>
              <a:rPr lang="en-GB" b="1" dirty="0">
                <a:solidFill>
                  <a:srgbClr val="E453E8"/>
                </a:solidFill>
                <a:latin typeface="Nunito" pitchFamily="2" charset="77"/>
                <a:cs typeface="Dreaming Outloud Pro" panose="03050502040302030504" pitchFamily="66" charset="77"/>
              </a:rPr>
              <a:t>L</a:t>
            </a:r>
            <a:r>
              <a:rPr lang="en-IT" b="1" dirty="0">
                <a:solidFill>
                  <a:srgbClr val="E453E8"/>
                </a:solidFill>
                <a:latin typeface="Nunito" pitchFamily="2" charset="77"/>
                <a:cs typeface="Dreaming Outloud Pro" panose="03050502040302030504" pitchFamily="66" charset="77"/>
              </a:rPr>
              <a:t>ight curves </a:t>
            </a:r>
            <a:r>
              <a:rPr lang="en-IT" dirty="0">
                <a:latin typeface="Nunito" pitchFamily="2" charset="77"/>
                <a:cs typeface="Dreaming Outloud Pro" panose="03050502040302030504" pitchFamily="66" charset="77"/>
              </a:rPr>
              <a:t>(input):</a:t>
            </a:r>
          </a:p>
          <a:p>
            <a:endParaRPr lang="en-IT" dirty="0">
              <a:latin typeface="Nunito" pitchFamily="2" charset="77"/>
              <a:cs typeface="Dreaming Outloud Pro" panose="03050502040302030504" pitchFamily="66" charset="77"/>
            </a:endParaRPr>
          </a:p>
          <a:p>
            <a:r>
              <a:rPr lang="en-GB" dirty="0">
                <a:latin typeface="Nunito" pitchFamily="2" charset="77"/>
                <a:cs typeface="Dreaming Outloud Pro" panose="03050502040302030504" pitchFamily="66" charset="77"/>
              </a:rPr>
              <a:t>W</a:t>
            </a:r>
            <a:r>
              <a:rPr lang="en-IT" dirty="0">
                <a:latin typeface="Nunito" pitchFamily="2" charset="77"/>
                <a:cs typeface="Dreaming Outloud Pro" panose="03050502040302030504" pitchFamily="66" charset="77"/>
              </a:rPr>
              <a:t>e trained the model on </a:t>
            </a:r>
            <a:r>
              <a:rPr lang="en-IT" dirty="0">
                <a:solidFill>
                  <a:schemeClr val="accent3">
                    <a:lumMod val="75000"/>
                  </a:schemeClr>
                </a:solidFill>
                <a:latin typeface="Nunito" pitchFamily="2" charset="77"/>
                <a:cs typeface="Dreaming Outloud Pro" panose="03050502040302030504" pitchFamily="66" charset="77"/>
              </a:rPr>
              <a:t>DR3</a:t>
            </a:r>
            <a:r>
              <a:rPr lang="en-IT" dirty="0">
                <a:latin typeface="Nunito" pitchFamily="2" charset="77"/>
                <a:cs typeface="Dreaming Outloud Pro" panose="03050502040302030504" pitchFamily="66" charset="77"/>
              </a:rPr>
              <a:t> (Gaia data release number 3)only </a:t>
            </a:r>
            <a:r>
              <a:rPr lang="en-IT" dirty="0">
                <a:solidFill>
                  <a:srgbClr val="FF0000"/>
                </a:solidFill>
                <a:latin typeface="Nunito" pitchFamily="2" charset="77"/>
                <a:cs typeface="Dreaming Outloud Pro" panose="03050502040302030504" pitchFamily="66" charset="77"/>
              </a:rPr>
              <a:t>G band </a:t>
            </a:r>
            <a:r>
              <a:rPr lang="en-IT" dirty="0">
                <a:latin typeface="Nunito" pitchFamily="2" charset="77"/>
                <a:cs typeface="Dreaming Outloud Pro" panose="03050502040302030504" pitchFamily="66" charset="77"/>
              </a:rPr>
              <a:t>light curves .</a:t>
            </a: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B</a:t>
            </a:r>
            <a:r>
              <a:rPr lang="en-IT" dirty="0">
                <a:solidFill>
                  <a:srgbClr val="C115B2"/>
                </a:solidFill>
                <a:latin typeface="Nunito" pitchFamily="2" charset="77"/>
                <a:cs typeface="Dreaming Outloud Pro" panose="03050502040302030504" pitchFamily="66" charset="77"/>
              </a:rPr>
              <a:t>. </a:t>
            </a:r>
            <a:r>
              <a:rPr lang="en-IT" b="1" dirty="0">
                <a:solidFill>
                  <a:srgbClr val="E453E8"/>
                </a:solidFill>
                <a:latin typeface="Nunito" pitchFamily="2" charset="77"/>
                <a:cs typeface="Dreaming Outloud Pro" panose="03050502040302030504" pitchFamily="66" charset="77"/>
              </a:rPr>
              <a:t>The metadata</a:t>
            </a:r>
            <a:r>
              <a:rPr lang="en-IT" dirty="0">
                <a:latin typeface="Nunito" pitchFamily="2" charset="77"/>
                <a:cs typeface="Dreaming Outloud Pro" panose="03050502040302030504" pitchFamily="66" charset="77"/>
              </a:rPr>
              <a:t>(features):</a:t>
            </a:r>
          </a:p>
          <a:p>
            <a:r>
              <a:rPr lang="en-GB" dirty="0">
                <a:latin typeface="Nunito" pitchFamily="2" charset="77"/>
                <a:cs typeface="Dreaming Outloud Pro" panose="03050502040302030504" pitchFamily="66" charset="77"/>
              </a:rPr>
              <a:t>C</a:t>
            </a:r>
            <a:r>
              <a:rPr lang="en-IT" dirty="0">
                <a:latin typeface="Nunito" pitchFamily="2" charset="77"/>
                <a:cs typeface="Dreaming Outloud Pro" panose="03050502040302030504" pitchFamily="66" charset="77"/>
              </a:rPr>
              <a:t>alculated by Lcfit package </a:t>
            </a:r>
            <a:r>
              <a:rPr lang="en-GB" dirty="0"/>
              <a:t>package (</a:t>
            </a:r>
            <a:r>
              <a:rPr lang="en-GB" dirty="0" err="1"/>
              <a:t>Dékány</a:t>
            </a:r>
            <a:r>
              <a:rPr lang="en-GB" dirty="0"/>
              <a:t> 2022a).</a:t>
            </a:r>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C. </a:t>
            </a:r>
            <a:r>
              <a:rPr lang="en-GB" b="1" dirty="0">
                <a:solidFill>
                  <a:srgbClr val="E453E8"/>
                </a:solidFill>
                <a:latin typeface="Nunito" pitchFamily="2" charset="77"/>
                <a:cs typeface="Dreaming Outloud Pro" panose="03050502040302030504" pitchFamily="66" charset="77"/>
              </a:rPr>
              <a:t>Metallicity</a:t>
            </a:r>
            <a:r>
              <a:rPr lang="en-GB" dirty="0">
                <a:solidFill>
                  <a:srgbClr val="E453E8"/>
                </a:solidFill>
                <a:latin typeface="Nunito" pitchFamily="2" charset="77"/>
                <a:cs typeface="Dreaming Outloud Pro" panose="03050502040302030504" pitchFamily="66" charset="77"/>
              </a:rPr>
              <a:t> </a:t>
            </a:r>
            <a:r>
              <a:rPr lang="en-IT" dirty="0">
                <a:latin typeface="Nunito" pitchFamily="2" charset="77"/>
                <a:cs typeface="Dreaming Outloud Pro" panose="03050502040302030504" pitchFamily="66" charset="77"/>
              </a:rPr>
              <a:t>(Labels):</a:t>
            </a: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The Metallicities were calculated</a:t>
            </a:r>
            <a:r>
              <a:rPr lang="it-IT" dirty="0">
                <a:latin typeface="Nunito" pitchFamily="2" charset="77"/>
                <a:cs typeface="Dreaming Outloud Pro" panose="03050502040302030504" pitchFamily="66" charset="77"/>
              </a:rPr>
              <a:t> </a:t>
            </a:r>
            <a:r>
              <a:rPr lang="en-GB" dirty="0">
                <a:latin typeface="Nunito" pitchFamily="2" charset="77"/>
                <a:cs typeface="Dreaming Outloud Pro" panose="03050502040302030504" pitchFamily="66" charset="77"/>
              </a:rPr>
              <a:t>by </a:t>
            </a:r>
            <a:r>
              <a:rPr lang="en-GB" dirty="0" err="1">
                <a:latin typeface="Nunito" pitchFamily="2" charset="77"/>
                <a:cs typeface="Dreaming Outloud Pro" panose="03050502040302030504" pitchFamily="66" charset="77"/>
              </a:rPr>
              <a:t>Crestani</a:t>
            </a:r>
            <a:r>
              <a:rPr lang="en-GB" dirty="0">
                <a:latin typeface="Nunito" pitchFamily="2" charset="77"/>
                <a:cs typeface="Dreaming Outloud Pro" panose="03050502040302030504" pitchFamily="66" charset="77"/>
              </a:rPr>
              <a:t> </a:t>
            </a:r>
            <a:r>
              <a:rPr lang="en-GB" dirty="0" err="1">
                <a:latin typeface="Nunito" pitchFamily="2" charset="77"/>
                <a:cs typeface="Dreaming Outloud Pro" panose="03050502040302030504" pitchFamily="66" charset="77"/>
              </a:rPr>
              <a:t>el</a:t>
            </a:r>
            <a:r>
              <a:rPr lang="en-GB" dirty="0">
                <a:latin typeface="Nunito" pitchFamily="2" charset="77"/>
                <a:cs typeface="Dreaming Outloud Pro" panose="03050502040302030504" pitchFamily="66" charset="77"/>
              </a:rPr>
              <a:t> al </a:t>
            </a:r>
            <a:r>
              <a:rPr lang="en-IT" b="0" i="0" dirty="0">
                <a:solidFill>
                  <a:srgbClr val="222222"/>
                </a:solidFill>
                <a:effectLst/>
                <a:latin typeface="Arial" panose="020B0604020202020204" pitchFamily="34" charset="0"/>
              </a:rPr>
              <a:t>(2021</a:t>
            </a:r>
            <a:r>
              <a:rPr lang="en-GB" b="0" i="0" dirty="0">
                <a:solidFill>
                  <a:srgbClr val="222222"/>
                </a:solidFill>
                <a:effectLst/>
                <a:latin typeface="Nunito" pitchFamily="2" charset="77"/>
                <a:cs typeface="Dreaming Outloud Pro" panose="03050502040302030504" pitchFamily="66" charset="77"/>
              </a:rPr>
              <a:t>).</a:t>
            </a:r>
            <a:endParaRPr lang="en-IT" dirty="0">
              <a:latin typeface="Nunito" pitchFamily="2" charset="77"/>
              <a:cs typeface="Dreaming Outloud Pro" panose="03050502040302030504" pitchFamily="66" charset="77"/>
            </a:endParaRPr>
          </a:p>
          <a:p>
            <a:pPr marL="514350" indent="-514350">
              <a:buAutoNum type="arabicPeriod"/>
            </a:pPr>
            <a:endParaRPr lang="en-IT" dirty="0">
              <a:latin typeface="Nunito" pitchFamily="2" charset="77"/>
              <a:cs typeface="Dreaming Outloud Pro" panose="03050502040302030504" pitchFamily="66" charset="77"/>
            </a:endParaRPr>
          </a:p>
        </p:txBody>
      </p:sp>
    </p:spTree>
    <p:extLst>
      <p:ext uri="{BB962C8B-B14F-4D97-AF65-F5344CB8AC3E}">
        <p14:creationId xmlns:p14="http://schemas.microsoft.com/office/powerpoint/2010/main" val="73759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7" name="Picture 6" descr="A graph showing a graph&#10;&#10;Description automatically generated with medium confidence">
            <a:extLst>
              <a:ext uri="{FF2B5EF4-FFF2-40B4-BE49-F238E27FC236}">
                <a16:creationId xmlns:a16="http://schemas.microsoft.com/office/drawing/2014/main" id="{4AA95DAA-9CD7-A873-0AAB-14653BA5EA2C}"/>
              </a:ext>
            </a:extLst>
          </p:cNvPr>
          <p:cNvPicPr>
            <a:picLocks noChangeAspect="1"/>
          </p:cNvPicPr>
          <p:nvPr/>
        </p:nvPicPr>
        <p:blipFill>
          <a:blip r:embed="rId4"/>
          <a:stretch>
            <a:fillRect/>
          </a:stretch>
        </p:blipFill>
        <p:spPr>
          <a:xfrm>
            <a:off x="72044" y="1630428"/>
            <a:ext cx="12062514" cy="5166480"/>
          </a:xfrm>
          <a:prstGeom prst="rect">
            <a:avLst/>
          </a:prstGeom>
        </p:spPr>
      </p:pic>
      <p:sp>
        <p:nvSpPr>
          <p:cNvPr id="8" name="TextBox 7">
            <a:extLst>
              <a:ext uri="{FF2B5EF4-FFF2-40B4-BE49-F238E27FC236}">
                <a16:creationId xmlns:a16="http://schemas.microsoft.com/office/drawing/2014/main" id="{0EE959DD-3361-54DD-DD5E-CA8653138543}"/>
              </a:ext>
            </a:extLst>
          </p:cNvPr>
          <p:cNvSpPr txBox="1"/>
          <p:nvPr/>
        </p:nvSpPr>
        <p:spPr>
          <a:xfrm>
            <a:off x="300038" y="228600"/>
            <a:ext cx="10315575" cy="523220"/>
          </a:xfrm>
          <a:prstGeom prst="rect">
            <a:avLst/>
          </a:prstGeom>
          <a:noFill/>
        </p:spPr>
        <p:txBody>
          <a:bodyPr wrap="square" rtlCol="0">
            <a:spAutoFit/>
          </a:bodyPr>
          <a:lstStyle/>
          <a:p>
            <a:r>
              <a:rPr lang="en-IT" sz="2800" b="1" dirty="0">
                <a:latin typeface="Dreaming Outloud Pro" panose="03050502040302030504" pitchFamily="66" charset="77"/>
                <a:cs typeface="Dreaming Outloud Pro" panose="03050502040302030504" pitchFamily="66" charset="77"/>
              </a:rPr>
              <a:t>True and predicted comparison for Crestani’s G band light curves:</a:t>
            </a:r>
          </a:p>
        </p:txBody>
      </p:sp>
    </p:spTree>
    <p:extLst>
      <p:ext uri="{BB962C8B-B14F-4D97-AF65-F5344CB8AC3E}">
        <p14:creationId xmlns:p14="http://schemas.microsoft.com/office/powerpoint/2010/main" val="3428186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4680"/>
          <a:stretch/>
        </p:blipFill>
        <p:spPr>
          <a:xfrm>
            <a:off x="3523488" y="10"/>
            <a:ext cx="8668512" cy="6857990"/>
          </a:xfrm>
          <a:prstGeom prst="rect">
            <a:avLst/>
          </a:prstGeom>
        </p:spPr>
      </p:pic>
      <p:sp>
        <p:nvSpPr>
          <p:cNvPr id="30" name="Rectangle 2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a:xfrm>
            <a:off x="371094" y="1161288"/>
            <a:ext cx="3438144" cy="1124712"/>
          </a:xfrm>
        </p:spPr>
        <p:txBody>
          <a:bodyPr anchor="b">
            <a:normAutofit/>
          </a:bodyPr>
          <a:lstStyle/>
          <a:p>
            <a:r>
              <a:rPr lang="en-IT" sz="2800"/>
              <a:t>Table of content:</a:t>
            </a:r>
          </a:p>
        </p:txBody>
      </p:sp>
      <p:sp>
        <p:nvSpPr>
          <p:cNvPr id="31"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C962A91-0D37-AE53-9C28-16F8E85D5A2A}"/>
              </a:ext>
            </a:extLst>
          </p:cNvPr>
          <p:cNvSpPr>
            <a:spLocks noGrp="1"/>
          </p:cNvSpPr>
          <p:nvPr>
            <p:ph idx="1"/>
          </p:nvPr>
        </p:nvSpPr>
        <p:spPr>
          <a:xfrm>
            <a:off x="371094" y="2718054"/>
            <a:ext cx="3438906" cy="3207258"/>
          </a:xfrm>
        </p:spPr>
        <p:txBody>
          <a:bodyPr anchor="t">
            <a:normAutofit/>
          </a:bodyPr>
          <a:lstStyle/>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An Introduction to RRL Stars.</a:t>
            </a:r>
          </a:p>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Why are we interested in their metallicity?</a:t>
            </a:r>
          </a:p>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Processing the light curves.</a:t>
            </a:r>
          </a:p>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The Deep learning method</a:t>
            </a:r>
          </a:p>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Transfer learning </a:t>
            </a:r>
          </a:p>
          <a:p>
            <a:pPr marL="342900" indent="-342900">
              <a:buFont typeface="+mj-lt"/>
              <a:buAutoNum type="arabicPeriod"/>
            </a:pPr>
            <a:r>
              <a:rPr lang="en-US" sz="1700" dirty="0">
                <a:latin typeface="American Typewriter Light" panose="02090304020004020304" pitchFamily="18" charset="77"/>
                <a:cs typeface="Arial" panose="020B0604020202020204" pitchFamily="34" charset="0"/>
              </a:rPr>
              <a:t>Result for prediction</a:t>
            </a:r>
          </a:p>
          <a:p>
            <a:pPr marL="342900" indent="-342900">
              <a:buFont typeface="+mj-lt"/>
              <a:buAutoNum type="arabicPeriod"/>
            </a:pPr>
            <a:endParaRPr lang="en-US" sz="1700" dirty="0"/>
          </a:p>
          <a:p>
            <a:pPr marL="342900" indent="-342900">
              <a:buFont typeface="+mj-lt"/>
              <a:buAutoNum type="arabicPeriod"/>
            </a:pPr>
            <a:endParaRPr lang="en-US" sz="1700" dirty="0"/>
          </a:p>
        </p:txBody>
      </p:sp>
    </p:spTree>
    <p:extLst>
      <p:ext uri="{BB962C8B-B14F-4D97-AF65-F5344CB8AC3E}">
        <p14:creationId xmlns:p14="http://schemas.microsoft.com/office/powerpoint/2010/main" val="2837655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0" y="2"/>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8" name="TextBox 7">
            <a:extLst>
              <a:ext uri="{FF2B5EF4-FFF2-40B4-BE49-F238E27FC236}">
                <a16:creationId xmlns:a16="http://schemas.microsoft.com/office/drawing/2014/main" id="{0EE959DD-3361-54DD-DD5E-CA8653138543}"/>
              </a:ext>
            </a:extLst>
          </p:cNvPr>
          <p:cNvSpPr txBox="1"/>
          <p:nvPr/>
        </p:nvSpPr>
        <p:spPr>
          <a:xfrm>
            <a:off x="300038" y="228600"/>
            <a:ext cx="10315575" cy="954107"/>
          </a:xfrm>
          <a:prstGeom prst="rect">
            <a:avLst/>
          </a:prstGeom>
          <a:noFill/>
        </p:spPr>
        <p:txBody>
          <a:bodyPr wrap="square" rtlCol="0">
            <a:spAutoFit/>
          </a:bodyPr>
          <a:lstStyle/>
          <a:p>
            <a:r>
              <a:rPr lang="en-IT" sz="2800" b="1" dirty="0">
                <a:latin typeface="Dreaming Outloud Pro" panose="03050502040302030504" pitchFamily="66" charset="77"/>
                <a:cs typeface="Dreaming Outloud Pro" panose="03050502040302030504" pitchFamily="66" charset="77"/>
              </a:rPr>
              <a:t>True and transfer learnt comparison for Crestani’s G band light curves:</a:t>
            </a:r>
          </a:p>
        </p:txBody>
      </p:sp>
      <p:pic>
        <p:nvPicPr>
          <p:cNvPr id="6" name="Picture 5" descr="A graph showing a line graph&#10;&#10;Description automatically generated with medium confidence">
            <a:extLst>
              <a:ext uri="{FF2B5EF4-FFF2-40B4-BE49-F238E27FC236}">
                <a16:creationId xmlns:a16="http://schemas.microsoft.com/office/drawing/2014/main" id="{C2E35989-19F2-8677-0490-3A12DCD6B12E}"/>
              </a:ext>
            </a:extLst>
          </p:cNvPr>
          <p:cNvPicPr>
            <a:picLocks noChangeAspect="1"/>
          </p:cNvPicPr>
          <p:nvPr/>
        </p:nvPicPr>
        <p:blipFill>
          <a:blip r:embed="rId4"/>
          <a:stretch>
            <a:fillRect/>
          </a:stretch>
        </p:blipFill>
        <p:spPr>
          <a:xfrm>
            <a:off x="0" y="1666269"/>
            <a:ext cx="12192000" cy="5171081"/>
          </a:xfrm>
          <a:prstGeom prst="rect">
            <a:avLst/>
          </a:prstGeom>
        </p:spPr>
      </p:pic>
    </p:spTree>
    <p:extLst>
      <p:ext uri="{BB962C8B-B14F-4D97-AF65-F5344CB8AC3E}">
        <p14:creationId xmlns:p14="http://schemas.microsoft.com/office/powerpoint/2010/main" val="65103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E71AF414-B856-E650-353E-3795CAD6E7E8}"/>
              </a:ext>
            </a:extLst>
          </p:cNvPr>
          <p:cNvSpPr txBox="1"/>
          <p:nvPr/>
        </p:nvSpPr>
        <p:spPr>
          <a:xfrm>
            <a:off x="185738" y="171450"/>
            <a:ext cx="11787187" cy="6617196"/>
          </a:xfrm>
          <a:prstGeom prst="rect">
            <a:avLst/>
          </a:prstGeom>
          <a:noFill/>
        </p:spPr>
        <p:txBody>
          <a:bodyPr wrap="square" rtlCol="0">
            <a:spAutoFit/>
          </a:bodyPr>
          <a:lstStyle/>
          <a:p>
            <a:r>
              <a:rPr lang="en-IT" sz="2800" dirty="0">
                <a:latin typeface="Dreaming Outloud Pro" panose="03050502040302030504" pitchFamily="66" charset="77"/>
                <a:cs typeface="Dreaming Outloud Pro" panose="03050502040302030504" pitchFamily="66" charset="77"/>
              </a:rPr>
              <a:t>Data assembly:</a:t>
            </a:r>
          </a:p>
          <a:p>
            <a:endParaRPr lang="en-IT" sz="2800" dirty="0">
              <a:latin typeface="Dreaming Outloud Pro" panose="03050502040302030504" pitchFamily="66" charset="77"/>
              <a:cs typeface="Dreaming Outloud Pro" panose="03050502040302030504" pitchFamily="66" charset="77"/>
            </a:endParaRPr>
          </a:p>
          <a:p>
            <a:r>
              <a:rPr lang="en-GB" sz="2800" dirty="0">
                <a:latin typeface="Dreaming Outloud Pro" panose="03050502040302030504" pitchFamily="66" charset="77"/>
                <a:cs typeface="Dreaming Outloud Pro" panose="03050502040302030504" pitchFamily="66" charset="77"/>
              </a:rPr>
              <a:t>W</a:t>
            </a:r>
            <a:r>
              <a:rPr lang="en-IT" sz="2800" dirty="0">
                <a:latin typeface="Dreaming Outloud Pro" panose="03050502040302030504" pitchFamily="66" charset="77"/>
                <a:cs typeface="Dreaming Outloud Pro" panose="03050502040302030504" pitchFamily="66" charset="77"/>
              </a:rPr>
              <a:t>e took several steps:</a:t>
            </a:r>
          </a:p>
          <a:p>
            <a:endParaRPr lang="en-IT" sz="2800" dirty="0">
              <a:latin typeface="Dreaming Outloud Pro" panose="03050502040302030504" pitchFamily="66" charset="77"/>
              <a:cs typeface="Dreaming Outloud Pro" panose="03050502040302030504" pitchFamily="66" charset="77"/>
            </a:endParaRPr>
          </a:p>
          <a:p>
            <a:r>
              <a:rPr lang="en-IT" sz="2400" b="1" dirty="0">
                <a:solidFill>
                  <a:schemeClr val="accent3">
                    <a:lumMod val="75000"/>
                  </a:schemeClr>
                </a:solidFill>
                <a:latin typeface="Nunito" pitchFamily="2" charset="77"/>
                <a:cs typeface="Dreaming Outloud Pro" panose="03050502040302030504" pitchFamily="66" charset="77"/>
              </a:rPr>
              <a:t>Predicting :</a:t>
            </a:r>
          </a:p>
          <a:p>
            <a:endParaRPr lang="en-IT" b="1"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A. </a:t>
            </a:r>
            <a:r>
              <a:rPr lang="en-GB" b="1" dirty="0">
                <a:solidFill>
                  <a:schemeClr val="accent2">
                    <a:lumMod val="75000"/>
                  </a:schemeClr>
                </a:solidFill>
                <a:latin typeface="Nunito" pitchFamily="2" charset="77"/>
                <a:cs typeface="Dreaming Outloud Pro" panose="03050502040302030504" pitchFamily="66" charset="77"/>
              </a:rPr>
              <a:t>L</a:t>
            </a:r>
            <a:r>
              <a:rPr lang="en-IT" b="1" dirty="0">
                <a:solidFill>
                  <a:schemeClr val="accent2">
                    <a:lumMod val="75000"/>
                  </a:schemeClr>
                </a:solidFill>
                <a:latin typeface="Nunito" pitchFamily="2" charset="77"/>
                <a:cs typeface="Dreaming Outloud Pro" panose="03050502040302030504" pitchFamily="66" charset="77"/>
              </a:rPr>
              <a:t>ight curves </a:t>
            </a:r>
            <a:r>
              <a:rPr lang="en-IT" dirty="0">
                <a:latin typeface="Nunito" pitchFamily="2" charset="77"/>
                <a:cs typeface="Dreaming Outloud Pro" panose="03050502040302030504" pitchFamily="66" charset="77"/>
              </a:rPr>
              <a:t>(input):</a:t>
            </a:r>
          </a:p>
          <a:p>
            <a:endParaRPr lang="en-IT" dirty="0">
              <a:latin typeface="Nunito" pitchFamily="2" charset="77"/>
              <a:cs typeface="Dreaming Outloud Pro" panose="03050502040302030504" pitchFamily="66" charset="77"/>
            </a:endParaRPr>
          </a:p>
          <a:p>
            <a:r>
              <a:rPr lang="en-GB" dirty="0">
                <a:latin typeface="Nunito" pitchFamily="2" charset="77"/>
                <a:cs typeface="Dreaming Outloud Pro" panose="03050502040302030504" pitchFamily="66" charset="77"/>
              </a:rPr>
              <a:t>W</a:t>
            </a:r>
            <a:r>
              <a:rPr lang="en-IT" dirty="0">
                <a:latin typeface="Nunito" pitchFamily="2" charset="77"/>
                <a:cs typeface="Dreaming Outloud Pro" panose="03050502040302030504" pitchFamily="66" charset="77"/>
              </a:rPr>
              <a:t>e trained the model on only </a:t>
            </a:r>
            <a:r>
              <a:rPr lang="en-IT" dirty="0">
                <a:solidFill>
                  <a:srgbClr val="FF0000"/>
                </a:solidFill>
                <a:latin typeface="Nunito" pitchFamily="2" charset="77"/>
                <a:cs typeface="Dreaming Outloud Pro" panose="03050502040302030504" pitchFamily="66" charset="77"/>
              </a:rPr>
              <a:t>G band </a:t>
            </a:r>
            <a:r>
              <a:rPr lang="en-IT" dirty="0">
                <a:latin typeface="Nunito" pitchFamily="2" charset="77"/>
                <a:cs typeface="Dreaming Outloud Pro" panose="03050502040302030504" pitchFamily="66" charset="77"/>
              </a:rPr>
              <a:t>light curves calculated by </a:t>
            </a:r>
            <a:r>
              <a:rPr lang="en-GB" dirty="0">
                <a:solidFill>
                  <a:srgbClr val="5D5D5D"/>
                </a:solidFill>
                <a:latin typeface="Helvetica Neue" panose="02000503000000020004" pitchFamily="2" charset="0"/>
                <a:cs typeface="Dreaming Outloud Pro" panose="03050502040302030504" pitchFamily="66" charset="77"/>
              </a:rPr>
              <a:t>Liu et al.</a:t>
            </a:r>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B</a:t>
            </a:r>
            <a:r>
              <a:rPr lang="en-IT" dirty="0">
                <a:solidFill>
                  <a:srgbClr val="C115B2"/>
                </a:solidFill>
                <a:latin typeface="Nunito" pitchFamily="2" charset="77"/>
                <a:cs typeface="Dreaming Outloud Pro" panose="03050502040302030504" pitchFamily="66" charset="77"/>
              </a:rPr>
              <a:t>. </a:t>
            </a:r>
            <a:r>
              <a:rPr lang="en-IT" b="1" dirty="0">
                <a:solidFill>
                  <a:schemeClr val="accent2">
                    <a:lumMod val="75000"/>
                  </a:schemeClr>
                </a:solidFill>
                <a:latin typeface="Nunito" pitchFamily="2" charset="77"/>
                <a:cs typeface="Dreaming Outloud Pro" panose="03050502040302030504" pitchFamily="66" charset="77"/>
              </a:rPr>
              <a:t>The metadata</a:t>
            </a:r>
            <a:r>
              <a:rPr lang="en-IT" dirty="0">
                <a:latin typeface="Nunito" pitchFamily="2" charset="77"/>
                <a:cs typeface="Dreaming Outloud Pro" panose="03050502040302030504" pitchFamily="66" charset="77"/>
              </a:rPr>
              <a:t>(features):</a:t>
            </a:r>
          </a:p>
          <a:p>
            <a:endParaRPr lang="en-IT" dirty="0">
              <a:latin typeface="Nunito" pitchFamily="2" charset="77"/>
              <a:cs typeface="Dreaming Outloud Pro" panose="03050502040302030504" pitchFamily="66" charset="77"/>
            </a:endParaRPr>
          </a:p>
          <a:p>
            <a:r>
              <a:rPr lang="en-GB" dirty="0">
                <a:latin typeface="Nunito" pitchFamily="2" charset="77"/>
                <a:cs typeface="Dreaming Outloud Pro" panose="03050502040302030504" pitchFamily="66" charset="77"/>
              </a:rPr>
              <a:t>C</a:t>
            </a:r>
            <a:r>
              <a:rPr lang="en-IT" dirty="0">
                <a:latin typeface="Nunito" pitchFamily="2" charset="77"/>
                <a:cs typeface="Dreaming Outloud Pro" panose="03050502040302030504" pitchFamily="66" charset="77"/>
              </a:rPr>
              <a:t>alculated by Lcfit package </a:t>
            </a:r>
            <a:r>
              <a:rPr lang="en-GB" dirty="0"/>
              <a:t>package (</a:t>
            </a:r>
            <a:r>
              <a:rPr lang="en-GB" dirty="0" err="1"/>
              <a:t>Dékány</a:t>
            </a:r>
            <a:r>
              <a:rPr lang="en-GB" dirty="0"/>
              <a:t> 2022a).</a:t>
            </a:r>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C. </a:t>
            </a:r>
            <a:r>
              <a:rPr lang="en-GB" b="1" dirty="0">
                <a:solidFill>
                  <a:schemeClr val="accent2">
                    <a:lumMod val="75000"/>
                  </a:schemeClr>
                </a:solidFill>
                <a:latin typeface="Nunito" pitchFamily="2" charset="77"/>
                <a:cs typeface="Dreaming Outloud Pro" panose="03050502040302030504" pitchFamily="66" charset="77"/>
              </a:rPr>
              <a:t>Metallicity</a:t>
            </a:r>
            <a:r>
              <a:rPr lang="en-GB" dirty="0">
                <a:solidFill>
                  <a:schemeClr val="accent2">
                    <a:lumMod val="75000"/>
                  </a:schemeClr>
                </a:solidFill>
                <a:latin typeface="Nunito" pitchFamily="2" charset="77"/>
                <a:cs typeface="Dreaming Outloud Pro" panose="03050502040302030504" pitchFamily="66" charset="77"/>
              </a:rPr>
              <a:t> </a:t>
            </a:r>
            <a:r>
              <a:rPr lang="en-IT" dirty="0">
                <a:latin typeface="Nunito" pitchFamily="2" charset="77"/>
                <a:cs typeface="Dreaming Outloud Pro" panose="03050502040302030504" pitchFamily="66" charset="77"/>
              </a:rPr>
              <a:t>(Labels):</a:t>
            </a:r>
          </a:p>
          <a:p>
            <a:endParaRPr lang="en-IT" dirty="0">
              <a:latin typeface="Nunito" pitchFamily="2" charset="77"/>
              <a:cs typeface="Dreaming Outloud Pro" panose="03050502040302030504" pitchFamily="66" charset="77"/>
            </a:endParaRPr>
          </a:p>
          <a:p>
            <a:r>
              <a:rPr lang="en-IT" dirty="0">
                <a:latin typeface="Nunito" pitchFamily="2" charset="77"/>
                <a:cs typeface="Dreaming Outloud Pro" panose="03050502040302030504" pitchFamily="66" charset="77"/>
              </a:rPr>
              <a:t>The Metallicities were calculated</a:t>
            </a:r>
            <a:r>
              <a:rPr lang="it-IT" dirty="0">
                <a:latin typeface="Nunito" pitchFamily="2" charset="77"/>
                <a:cs typeface="Dreaming Outloud Pro" panose="03050502040302030504" pitchFamily="66" charset="77"/>
              </a:rPr>
              <a:t> </a:t>
            </a:r>
            <a:r>
              <a:rPr lang="en-GB" dirty="0">
                <a:latin typeface="Nunito" pitchFamily="2" charset="77"/>
                <a:cs typeface="Dreaming Outloud Pro" panose="03050502040302030504" pitchFamily="66" charset="77"/>
              </a:rPr>
              <a:t>by </a:t>
            </a:r>
            <a:r>
              <a:rPr lang="en-IT" dirty="0">
                <a:latin typeface="Nunito" pitchFamily="2" charset="77"/>
                <a:cs typeface="Dreaming Outloud Pro" panose="03050502040302030504" pitchFamily="66" charset="77"/>
              </a:rPr>
              <a:t>calculated by </a:t>
            </a:r>
            <a:r>
              <a:rPr lang="en-GB" dirty="0">
                <a:solidFill>
                  <a:srgbClr val="5D5D5D"/>
                </a:solidFill>
                <a:latin typeface="Helvetica Neue" panose="02000503000000020004" pitchFamily="2" charset="0"/>
                <a:cs typeface="Dreaming Outloud Pro" panose="03050502040302030504" pitchFamily="66" charset="77"/>
              </a:rPr>
              <a:t>Liu et al.</a:t>
            </a:r>
            <a:endParaRPr lang="en-IT" dirty="0">
              <a:latin typeface="Nunito" pitchFamily="2" charset="77"/>
              <a:cs typeface="Dreaming Outloud Pro" panose="03050502040302030504" pitchFamily="66" charset="77"/>
            </a:endParaRPr>
          </a:p>
          <a:p>
            <a:pPr marL="514350" indent="-514350">
              <a:buAutoNum type="arabicPeriod"/>
            </a:pPr>
            <a:endParaRPr lang="en-IT" dirty="0">
              <a:latin typeface="Nunito" pitchFamily="2" charset="77"/>
              <a:cs typeface="Dreaming Outloud Pro" panose="03050502040302030504" pitchFamily="66" charset="77"/>
            </a:endParaRPr>
          </a:p>
        </p:txBody>
      </p:sp>
    </p:spTree>
    <p:extLst>
      <p:ext uri="{BB962C8B-B14F-4D97-AF65-F5344CB8AC3E}">
        <p14:creationId xmlns:p14="http://schemas.microsoft.com/office/powerpoint/2010/main" val="384721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6" name="Picture 5" descr="A graph showing a graph&#10;&#10;Description automatically generated with medium confidence">
            <a:extLst>
              <a:ext uri="{FF2B5EF4-FFF2-40B4-BE49-F238E27FC236}">
                <a16:creationId xmlns:a16="http://schemas.microsoft.com/office/drawing/2014/main" id="{DBB7C3EE-E2EF-11FA-CAA9-2418B189FF03}"/>
              </a:ext>
            </a:extLst>
          </p:cNvPr>
          <p:cNvPicPr>
            <a:picLocks noChangeAspect="1"/>
          </p:cNvPicPr>
          <p:nvPr/>
        </p:nvPicPr>
        <p:blipFill>
          <a:blip r:embed="rId4"/>
          <a:stretch>
            <a:fillRect/>
          </a:stretch>
        </p:blipFill>
        <p:spPr>
          <a:xfrm>
            <a:off x="0" y="1728217"/>
            <a:ext cx="12177398" cy="5129782"/>
          </a:xfrm>
          <a:prstGeom prst="rect">
            <a:avLst/>
          </a:prstGeom>
        </p:spPr>
      </p:pic>
      <p:sp>
        <p:nvSpPr>
          <p:cNvPr id="7" name="TextBox 6">
            <a:extLst>
              <a:ext uri="{FF2B5EF4-FFF2-40B4-BE49-F238E27FC236}">
                <a16:creationId xmlns:a16="http://schemas.microsoft.com/office/drawing/2014/main" id="{6F35F039-C191-23C7-2ED6-E4230DD9F77D}"/>
              </a:ext>
            </a:extLst>
          </p:cNvPr>
          <p:cNvSpPr txBox="1"/>
          <p:nvPr/>
        </p:nvSpPr>
        <p:spPr>
          <a:xfrm>
            <a:off x="185738" y="214313"/>
            <a:ext cx="8015287" cy="523220"/>
          </a:xfrm>
          <a:prstGeom prst="rect">
            <a:avLst/>
          </a:prstGeom>
          <a:noFill/>
        </p:spPr>
        <p:txBody>
          <a:bodyPr wrap="square" rtlCol="0">
            <a:spAutoFit/>
          </a:bodyPr>
          <a:lstStyle/>
          <a:p>
            <a:r>
              <a:rPr lang="en-IT" sz="2800" b="1" dirty="0">
                <a:latin typeface="Dreaming Outloud Pro" panose="03050502040302030504" pitchFamily="66" charset="77"/>
                <a:cs typeface="Dreaming Outloud Pro" panose="03050502040302030504" pitchFamily="66" charset="77"/>
              </a:rPr>
              <a:t>The true and predicted comparison for Liu’s data:</a:t>
            </a:r>
          </a:p>
        </p:txBody>
      </p:sp>
    </p:spTree>
    <p:extLst>
      <p:ext uri="{BB962C8B-B14F-4D97-AF65-F5344CB8AC3E}">
        <p14:creationId xmlns:p14="http://schemas.microsoft.com/office/powerpoint/2010/main" val="1068360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3" name="Rectangle 2">
            <a:extLst>
              <a:ext uri="{FF2B5EF4-FFF2-40B4-BE49-F238E27FC236}">
                <a16:creationId xmlns:a16="http://schemas.microsoft.com/office/drawing/2014/main" id="{B797A6FF-A01A-1A62-8CE7-2826BF827AF1}"/>
              </a:ext>
            </a:extLst>
          </p:cNvPr>
          <p:cNvSpPr/>
          <p:nvPr/>
        </p:nvSpPr>
        <p:spPr>
          <a:xfrm>
            <a:off x="14602" y="1"/>
            <a:ext cx="12177398" cy="6857998"/>
          </a:xfrm>
          <a:prstGeom prst="rect">
            <a:avLst/>
          </a:prstGeom>
          <a:solidFill>
            <a:schemeClr val="bg2">
              <a:lumMod val="95000"/>
              <a:alpha val="7697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7" name="TextBox 6">
            <a:extLst>
              <a:ext uri="{FF2B5EF4-FFF2-40B4-BE49-F238E27FC236}">
                <a16:creationId xmlns:a16="http://schemas.microsoft.com/office/drawing/2014/main" id="{6F35F039-C191-23C7-2ED6-E4230DD9F77D}"/>
              </a:ext>
            </a:extLst>
          </p:cNvPr>
          <p:cNvSpPr txBox="1"/>
          <p:nvPr/>
        </p:nvSpPr>
        <p:spPr>
          <a:xfrm>
            <a:off x="185738" y="214313"/>
            <a:ext cx="11372850" cy="523220"/>
          </a:xfrm>
          <a:prstGeom prst="rect">
            <a:avLst/>
          </a:prstGeom>
          <a:noFill/>
        </p:spPr>
        <p:txBody>
          <a:bodyPr wrap="square" rtlCol="0">
            <a:spAutoFit/>
          </a:bodyPr>
          <a:lstStyle/>
          <a:p>
            <a:r>
              <a:rPr lang="en-IT" sz="2800" b="1" dirty="0">
                <a:latin typeface="Dreaming Outloud Pro" panose="03050502040302030504" pitchFamily="66" charset="77"/>
                <a:cs typeface="Dreaming Outloud Pro" panose="03050502040302030504" pitchFamily="66" charset="77"/>
              </a:rPr>
              <a:t>Creating a web app for th</a:t>
            </a:r>
            <a:r>
              <a:rPr lang="en-GB" sz="2800" b="1" dirty="0">
                <a:latin typeface="Dreaming Outloud Pro" panose="03050502040302030504" pitchFamily="66" charset="77"/>
                <a:cs typeface="Dreaming Outloud Pro" panose="03050502040302030504" pitchFamily="66" charset="77"/>
              </a:rPr>
              <a:t>is</a:t>
            </a:r>
            <a:r>
              <a:rPr lang="en-IT" sz="2800" b="1" dirty="0">
                <a:latin typeface="Dreaming Outloud Pro" panose="03050502040302030504" pitchFamily="66" charset="77"/>
                <a:cs typeface="Dreaming Outloud Pro" panose="03050502040302030504" pitchFamily="66" charset="77"/>
              </a:rPr>
              <a:t> implementation for users:</a:t>
            </a:r>
          </a:p>
        </p:txBody>
      </p:sp>
      <p:pic>
        <p:nvPicPr>
          <p:cNvPr id="10" name="Picture 9" descr="A screenshot of a computer&#10;&#10;Description automatically generated">
            <a:extLst>
              <a:ext uri="{FF2B5EF4-FFF2-40B4-BE49-F238E27FC236}">
                <a16:creationId xmlns:a16="http://schemas.microsoft.com/office/drawing/2014/main" id="{8B75EF46-5487-92FC-0206-5186A0A74154}"/>
              </a:ext>
            </a:extLst>
          </p:cNvPr>
          <p:cNvPicPr>
            <a:picLocks noChangeAspect="1"/>
          </p:cNvPicPr>
          <p:nvPr/>
        </p:nvPicPr>
        <p:blipFill>
          <a:blip r:embed="rId4"/>
          <a:stretch>
            <a:fillRect/>
          </a:stretch>
        </p:blipFill>
        <p:spPr>
          <a:xfrm>
            <a:off x="5650785" y="843781"/>
            <a:ext cx="6363726" cy="3181863"/>
          </a:xfrm>
          <a:prstGeom prst="rect">
            <a:avLst/>
          </a:prstGeom>
        </p:spPr>
      </p:pic>
      <p:pic>
        <p:nvPicPr>
          <p:cNvPr id="12" name="Picture 11" descr="A diagram of a cloud computing system&#10;&#10;Description automatically generated with medium confidence">
            <a:extLst>
              <a:ext uri="{FF2B5EF4-FFF2-40B4-BE49-F238E27FC236}">
                <a16:creationId xmlns:a16="http://schemas.microsoft.com/office/drawing/2014/main" id="{5DA2CE49-7CF1-D38D-FAAC-D438B6B9286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28552" y="4070221"/>
            <a:ext cx="6083300" cy="2743200"/>
          </a:xfrm>
          <a:prstGeom prst="rect">
            <a:avLst/>
          </a:prstGeom>
        </p:spPr>
      </p:pic>
      <p:pic>
        <p:nvPicPr>
          <p:cNvPr id="21" name="Picture 20" descr="A diagram of a software development process&#10;&#10;Description automatically generated">
            <a:extLst>
              <a:ext uri="{FF2B5EF4-FFF2-40B4-BE49-F238E27FC236}">
                <a16:creationId xmlns:a16="http://schemas.microsoft.com/office/drawing/2014/main" id="{E5EDBE19-3BA7-9241-E157-99EF696F1A96}"/>
              </a:ext>
            </a:extLst>
          </p:cNvPr>
          <p:cNvPicPr>
            <a:picLocks noChangeAspect="1"/>
          </p:cNvPicPr>
          <p:nvPr/>
        </p:nvPicPr>
        <p:blipFill>
          <a:blip r:embed="rId7">
            <a:extLst>
              <a:ext uri="{837473B0-CC2E-450A-ABE3-18F120FF3D39}">
                <a1611:picAttrSrcUrl xmlns:a1611="http://schemas.microsoft.com/office/drawing/2016/11/main" r:id="rId6"/>
              </a:ext>
            </a:extLst>
          </a:blip>
          <a:stretch>
            <a:fillRect/>
          </a:stretch>
        </p:blipFill>
        <p:spPr>
          <a:xfrm>
            <a:off x="708279" y="1071860"/>
            <a:ext cx="3505543" cy="2570731"/>
          </a:xfrm>
          <a:prstGeom prst="rect">
            <a:avLst/>
          </a:prstGeom>
        </p:spPr>
      </p:pic>
    </p:spTree>
    <p:extLst>
      <p:ext uri="{BB962C8B-B14F-4D97-AF65-F5344CB8AC3E}">
        <p14:creationId xmlns:p14="http://schemas.microsoft.com/office/powerpoint/2010/main" val="34882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4FCF-2D7D-CDF5-6BAF-661B7B8686DE}"/>
              </a:ext>
            </a:extLst>
          </p:cNvPr>
          <p:cNvSpPr>
            <a:spLocks noGrp="1"/>
          </p:cNvSpPr>
          <p:nvPr>
            <p:ph type="title"/>
          </p:nvPr>
        </p:nvSpPr>
        <p:spPr/>
        <p:txBody>
          <a:bodyPr/>
          <a:lstStyle/>
          <a:p>
            <a:endParaRPr lang="en-IT"/>
          </a:p>
        </p:txBody>
      </p:sp>
      <p:pic>
        <p:nvPicPr>
          <p:cNvPr id="5" name="Content Placeholder 4" descr="A galaxy in space with a bright star&#10;&#10;Description automatically generated">
            <a:extLst>
              <a:ext uri="{FF2B5EF4-FFF2-40B4-BE49-F238E27FC236}">
                <a16:creationId xmlns:a16="http://schemas.microsoft.com/office/drawing/2014/main" id="{6599D0B1-EA8E-140D-A5AA-0073664EA84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4602" y="0"/>
            <a:ext cx="12177398" cy="6857999"/>
          </a:xfrm>
        </p:spPr>
      </p:pic>
      <p:sp>
        <p:nvSpPr>
          <p:cNvPr id="4" name="TextBox 3">
            <a:extLst>
              <a:ext uri="{FF2B5EF4-FFF2-40B4-BE49-F238E27FC236}">
                <a16:creationId xmlns:a16="http://schemas.microsoft.com/office/drawing/2014/main" id="{C6D5BCF4-43D5-E19F-E3EC-769947AF6298}"/>
              </a:ext>
            </a:extLst>
          </p:cNvPr>
          <p:cNvSpPr txBox="1"/>
          <p:nvPr/>
        </p:nvSpPr>
        <p:spPr>
          <a:xfrm>
            <a:off x="3200401" y="3044278"/>
            <a:ext cx="7058025" cy="769441"/>
          </a:xfrm>
          <a:prstGeom prst="rect">
            <a:avLst/>
          </a:prstGeom>
          <a:noFill/>
        </p:spPr>
        <p:txBody>
          <a:bodyPr wrap="square" rtlCol="0">
            <a:spAutoFit/>
          </a:bodyPr>
          <a:lstStyle/>
          <a:p>
            <a:r>
              <a:rPr lang="en-IT" sz="4400" dirty="0">
                <a:solidFill>
                  <a:schemeClr val="bg1"/>
                </a:solidFill>
                <a:latin typeface="Dreaming Outloud Pro" panose="03050502040302030504" pitchFamily="66" charset="77"/>
                <a:cs typeface="Dreaming Outloud Pro" panose="03050502040302030504" pitchFamily="66" charset="77"/>
              </a:rPr>
              <a:t>Thanks for your time</a:t>
            </a:r>
          </a:p>
        </p:txBody>
      </p:sp>
    </p:spTree>
    <p:extLst>
      <p:ext uri="{BB962C8B-B14F-4D97-AF65-F5344CB8AC3E}">
        <p14:creationId xmlns:p14="http://schemas.microsoft.com/office/powerpoint/2010/main" val="215479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Grp="1" noChangeAspect="1"/>
          </p:cNvPicPr>
          <p:nvPr>
            <p:ph idx="1"/>
          </p:nvPr>
        </p:nvPicPr>
        <p:blipFill rotWithShape="1">
          <a:blip r:embed="rId2"/>
          <a:srcRect l="6733" r="8894" b="-1"/>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224934" y="1269636"/>
            <a:ext cx="4918566" cy="3204134"/>
          </a:xfrm>
        </p:spPr>
        <p:txBody>
          <a:bodyPr vert="horz" lIns="91440" tIns="45720" rIns="91440" bIns="45720" rtlCol="0" anchor="b">
            <a:normAutofit/>
          </a:bodyPr>
          <a:lstStyle/>
          <a:p>
            <a:r>
              <a:rPr lang="en-US" sz="4800">
                <a:latin typeface="Dreaming Outloud Pro" panose="03050502040302030504" pitchFamily="66" charset="77"/>
                <a:cs typeface="Dreaming Outloud Pro" panose="03050502040302030504" pitchFamily="66" charset="77"/>
              </a:rPr>
              <a:t>1. An Introduction to RRL stars</a:t>
            </a:r>
            <a:endParaRPr lang="en-US" sz="4800" dirty="0">
              <a:latin typeface="Dreaming Outloud Pro" panose="03050502040302030504" pitchFamily="66" charset="77"/>
              <a:cs typeface="Dreaming Outloud Pro" panose="03050502040302030504" pitchFamily="66" charset="77"/>
            </a:endParaRP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44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23">
            <a:extLst>
              <a:ext uri="{FF2B5EF4-FFF2-40B4-BE49-F238E27FC236}">
                <a16:creationId xmlns:a16="http://schemas.microsoft.com/office/drawing/2014/main" id="{0805AE0A-D62F-2179-5D99-8E1A02E9FCC0}"/>
              </a:ext>
            </a:extLst>
          </p:cNvPr>
          <p:cNvSpPr>
            <a:spLocks noGrp="1"/>
          </p:cNvSpPr>
          <p:nvPr>
            <p:ph idx="1"/>
          </p:nvPr>
        </p:nvSpPr>
        <p:spPr>
          <a:xfrm>
            <a:off x="615458" y="3355848"/>
            <a:ext cx="6268770" cy="2825496"/>
          </a:xfrm>
        </p:spPr>
        <p:txBody>
          <a:bodyPr>
            <a:normAutofit/>
          </a:bodyPr>
          <a:lstStyle/>
          <a:p>
            <a:endParaRPr lang="en-US" sz="1800" dirty="0"/>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Variable stars:</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5632311"/>
          </a:xfrm>
          <a:prstGeom prst="rect">
            <a:avLst/>
          </a:prstGeom>
          <a:noFill/>
        </p:spPr>
        <p:txBody>
          <a:bodyPr wrap="square" rtlCol="0">
            <a:spAutoFit/>
          </a:bodyPr>
          <a:lstStyle/>
          <a:p>
            <a:r>
              <a:rPr lang="en-GB" dirty="0">
                <a:latin typeface="Nunito" pitchFamily="2" charset="77"/>
              </a:rPr>
              <a:t>The vast majority of stars appear to be constant in location (relative to other stars) and brightness. It turns out neither of these is true; stars change in position and brightness, but more slowly than can be easily noticed during one human lifetime.</a:t>
            </a:r>
          </a:p>
          <a:p>
            <a:endParaRPr lang="en-GB" dirty="0"/>
          </a:p>
          <a:p>
            <a:endParaRPr lang="en-GB" dirty="0"/>
          </a:p>
          <a:p>
            <a:r>
              <a:rPr lang="en-GB" dirty="0">
                <a:latin typeface="Nunito" pitchFamily="2" charset="77"/>
              </a:rPr>
              <a:t>A few special stars, however, vary their brightness with a rather </a:t>
            </a:r>
            <a:r>
              <a:rPr lang="en-GB" dirty="0">
                <a:solidFill>
                  <a:srgbClr val="FF0000"/>
                </a:solidFill>
                <a:latin typeface="Nunito" pitchFamily="2" charset="77"/>
              </a:rPr>
              <a:t>short</a:t>
            </a:r>
            <a:r>
              <a:rPr lang="en-GB" dirty="0">
                <a:latin typeface="Nunito" pitchFamily="2" charset="77"/>
              </a:rPr>
              <a:t>, </a:t>
            </a:r>
            <a:r>
              <a:rPr lang="en-GB" dirty="0">
                <a:solidFill>
                  <a:srgbClr val="FF0000"/>
                </a:solidFill>
                <a:latin typeface="Nunito" pitchFamily="2" charset="77"/>
              </a:rPr>
              <a:t>regular</a:t>
            </a:r>
            <a:r>
              <a:rPr lang="en-GB" dirty="0">
                <a:latin typeface="Nunito" pitchFamily="2" charset="77"/>
              </a:rPr>
              <a:t> period. These "variable stars" are now known (with modern observational methods) to number well over 30,000 in our region of the Milky Way alone.</a:t>
            </a:r>
          </a:p>
          <a:p>
            <a:endParaRPr lang="en-GB" dirty="0">
              <a:latin typeface="Nunito" pitchFamily="2" charset="77"/>
            </a:endParaRPr>
          </a:p>
          <a:p>
            <a:endParaRPr lang="en-GB" dirty="0">
              <a:latin typeface="Nunito" pitchFamily="2" charset="77"/>
            </a:endParaRPr>
          </a:p>
          <a:p>
            <a:r>
              <a:rPr lang="en-GB" dirty="0">
                <a:latin typeface="Nunito" pitchFamily="2" charset="77"/>
              </a:rPr>
              <a:t>Why are they so important to study :</a:t>
            </a:r>
          </a:p>
          <a:p>
            <a:endParaRPr lang="en-GB" dirty="0">
              <a:latin typeface="Nunito" pitchFamily="2" charset="77"/>
            </a:endParaRPr>
          </a:p>
          <a:p>
            <a:pPr marL="342900" indent="-342900">
              <a:buAutoNum type="arabicPeriod"/>
            </a:pPr>
            <a:r>
              <a:rPr lang="en-GB" dirty="0">
                <a:latin typeface="Nunito" pitchFamily="2" charset="77"/>
              </a:rPr>
              <a:t>the distance</a:t>
            </a:r>
          </a:p>
          <a:p>
            <a:pPr marL="342900" indent="-342900">
              <a:buAutoNum type="arabicPeriod"/>
            </a:pPr>
            <a:r>
              <a:rPr lang="en-GB" dirty="0">
                <a:latin typeface="Nunito" pitchFamily="2" charset="77"/>
              </a:rPr>
              <a:t>Age </a:t>
            </a:r>
          </a:p>
          <a:p>
            <a:pPr marL="342900" indent="-342900">
              <a:buAutoNum type="arabicPeriod"/>
            </a:pPr>
            <a:r>
              <a:rPr lang="en-GB" dirty="0">
                <a:latin typeface="Nunito" pitchFamily="2" charset="77"/>
              </a:rPr>
              <a:t>chemical composition of  stars</a:t>
            </a:r>
          </a:p>
          <a:p>
            <a:pPr marL="342900" indent="-342900">
              <a:buAutoNum type="arabicPeriod"/>
            </a:pPr>
            <a:r>
              <a:rPr lang="en-GB" b="0" i="0" dirty="0">
                <a:solidFill>
                  <a:srgbClr val="202122"/>
                </a:solidFill>
                <a:effectLst/>
                <a:latin typeface="Arial" panose="020B0604020202020204" pitchFamily="34" charset="0"/>
              </a:rPr>
              <a:t>Because of their old age, RR </a:t>
            </a:r>
            <a:r>
              <a:rPr lang="en-GB" b="0" i="0" dirty="0" err="1">
                <a:solidFill>
                  <a:srgbClr val="202122"/>
                </a:solidFill>
                <a:effectLst/>
                <a:latin typeface="Arial" panose="020B0604020202020204" pitchFamily="34" charset="0"/>
              </a:rPr>
              <a:t>Lyraes</a:t>
            </a:r>
            <a:r>
              <a:rPr lang="en-GB" b="0" i="0" dirty="0">
                <a:solidFill>
                  <a:srgbClr val="202122"/>
                </a:solidFill>
                <a:effectLst/>
                <a:latin typeface="Arial" panose="020B0604020202020204" pitchFamily="34" charset="0"/>
              </a:rPr>
              <a:t> are commonly used to trace certain populations in the Milky Way, including the halo and the thick disk.</a:t>
            </a:r>
            <a:endParaRPr lang="en-GB" dirty="0">
              <a:latin typeface="Nunito" pitchFamily="2" charset="77"/>
            </a:endParaRPr>
          </a:p>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Tree>
    <p:extLst>
      <p:ext uri="{BB962C8B-B14F-4D97-AF65-F5344CB8AC3E}">
        <p14:creationId xmlns:p14="http://schemas.microsoft.com/office/powerpoint/2010/main" val="1478575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89243" y="-1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1133"/>
            <a:ext cx="6113684" cy="486317"/>
          </a:xfrm>
        </p:spPr>
        <p:txBody>
          <a:bodyPr vert="horz" lIns="91440" tIns="45720" rIns="91440" bIns="45720" rtlCol="0" anchor="b">
            <a:normAutofit fontScale="90000"/>
          </a:bodyPr>
          <a:lstStyle/>
          <a:p>
            <a:r>
              <a:rPr lang="en-US" sz="3600" dirty="0">
                <a:latin typeface="Dreaming Outloud Pro" panose="03050502040302030504" pitchFamily="66" charset="77"/>
                <a:cs typeface="Dreaming Outloud Pro" panose="03050502040302030504" pitchFamily="66" charset="77"/>
              </a:rPr>
              <a:t>RRL Stars:</a:t>
            </a:r>
            <a:br>
              <a:rPr lang="en-US" sz="3600" dirty="0">
                <a:latin typeface="Dreaming Outloud Pro" panose="03050502040302030504" pitchFamily="66" charset="77"/>
                <a:cs typeface="Dreaming Outloud Pro" panose="03050502040302030504" pitchFamily="66" charset="77"/>
              </a:rPr>
            </a:br>
            <a:endParaRPr lang="en-US" sz="3600" dirty="0">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D982FA1F-34AF-9AEC-5A3D-188CCF9C5AC5}"/>
              </a:ext>
            </a:extLst>
          </p:cNvPr>
          <p:cNvSpPr txBox="1"/>
          <p:nvPr/>
        </p:nvSpPr>
        <p:spPr>
          <a:xfrm>
            <a:off x="16363" y="844291"/>
            <a:ext cx="9327662" cy="1477328"/>
          </a:xfrm>
          <a:prstGeom prst="rect">
            <a:avLst/>
          </a:prstGeom>
          <a:noFill/>
        </p:spPr>
        <p:txBody>
          <a:bodyPr wrap="square" rtlCol="0">
            <a:spAutoFit/>
          </a:bodyPr>
          <a:lstStyle/>
          <a:p>
            <a:r>
              <a:rPr lang="en-GB" dirty="0">
                <a:latin typeface="Nunito" pitchFamily="2" charset="77"/>
              </a:rPr>
              <a:t>RR </a:t>
            </a:r>
            <a:r>
              <a:rPr lang="en-GB" dirty="0" err="1">
                <a:latin typeface="Nunito" pitchFamily="2" charset="77"/>
              </a:rPr>
              <a:t>Lyrae</a:t>
            </a:r>
            <a:r>
              <a:rPr lang="en-GB" dirty="0">
                <a:latin typeface="Nunito" pitchFamily="2" charset="77"/>
              </a:rPr>
              <a:t> stars (RRLs) are </a:t>
            </a:r>
            <a:r>
              <a:rPr lang="en-GB" dirty="0">
                <a:solidFill>
                  <a:srgbClr val="FF0000"/>
                </a:solidFill>
                <a:latin typeface="Nunito" pitchFamily="2" charset="77"/>
              </a:rPr>
              <a:t>old</a:t>
            </a:r>
            <a:r>
              <a:rPr lang="en-GB" dirty="0">
                <a:latin typeface="Nunito" pitchFamily="2" charset="77"/>
              </a:rPr>
              <a:t> (&gt;10 </a:t>
            </a:r>
            <a:r>
              <a:rPr lang="en-GB" dirty="0" err="1">
                <a:latin typeface="Nunito" pitchFamily="2" charset="77"/>
              </a:rPr>
              <a:t>Gyr</a:t>
            </a:r>
            <a:r>
              <a:rPr lang="en-GB" dirty="0">
                <a:latin typeface="Nunito" pitchFamily="2" charset="77"/>
              </a:rPr>
              <a:t>), </a:t>
            </a:r>
            <a:r>
              <a:rPr lang="en-GB" dirty="0">
                <a:solidFill>
                  <a:srgbClr val="FF0000"/>
                </a:solidFill>
                <a:latin typeface="Nunito" pitchFamily="2" charset="77"/>
              </a:rPr>
              <a:t>low-mass</a:t>
            </a:r>
            <a:r>
              <a:rPr lang="en-GB" dirty="0">
                <a:latin typeface="Nunito" pitchFamily="2" charset="77"/>
              </a:rPr>
              <a:t> (&lt;1 M☉), </a:t>
            </a:r>
            <a:r>
              <a:rPr lang="en-GB" dirty="0">
                <a:solidFill>
                  <a:srgbClr val="FF0000"/>
                </a:solidFill>
                <a:latin typeface="Nunito" pitchFamily="2" charset="77"/>
              </a:rPr>
              <a:t>metal-poor</a:t>
            </a:r>
            <a:r>
              <a:rPr lang="en-GB" dirty="0">
                <a:latin typeface="Nunito" pitchFamily="2" charset="77"/>
              </a:rPr>
              <a:t>, periodic pulsating variable stars, which are mostly distributed in the </a:t>
            </a:r>
            <a:r>
              <a:rPr lang="en-GB" dirty="0">
                <a:solidFill>
                  <a:srgbClr val="FF0000"/>
                </a:solidFill>
                <a:latin typeface="Nunito" pitchFamily="2" charset="77"/>
              </a:rPr>
              <a:t>bulge,</a:t>
            </a:r>
            <a:r>
              <a:rPr lang="en-GB" dirty="0">
                <a:latin typeface="Nunito" pitchFamily="2" charset="77"/>
              </a:rPr>
              <a:t> </a:t>
            </a:r>
            <a:r>
              <a:rPr lang="en-GB" dirty="0">
                <a:solidFill>
                  <a:srgbClr val="FF0000"/>
                </a:solidFill>
                <a:latin typeface="Nunito" pitchFamily="2" charset="77"/>
              </a:rPr>
              <a:t>thick disks</a:t>
            </a:r>
            <a:r>
              <a:rPr lang="en-GB" dirty="0">
                <a:latin typeface="Nunito" pitchFamily="2" charset="77"/>
              </a:rPr>
              <a:t>, </a:t>
            </a:r>
            <a:r>
              <a:rPr lang="en-GB" dirty="0">
                <a:solidFill>
                  <a:srgbClr val="FF0000"/>
                </a:solidFill>
                <a:latin typeface="Nunito" pitchFamily="2" charset="77"/>
              </a:rPr>
              <a:t>globular clusters </a:t>
            </a:r>
            <a:r>
              <a:rPr lang="en-GB" dirty="0">
                <a:latin typeface="Nunito" pitchFamily="2" charset="77"/>
              </a:rPr>
              <a:t>(GCs), </a:t>
            </a:r>
            <a:r>
              <a:rPr lang="en-GB" dirty="0">
                <a:solidFill>
                  <a:srgbClr val="FF0000"/>
                </a:solidFill>
                <a:latin typeface="Nunito" pitchFamily="2" charset="77"/>
              </a:rPr>
              <a:t>stellar halos</a:t>
            </a:r>
            <a:r>
              <a:rPr lang="en-GB" dirty="0">
                <a:latin typeface="Nunito" pitchFamily="2" charset="77"/>
              </a:rPr>
              <a:t>, and substructures.</a:t>
            </a:r>
          </a:p>
          <a:p>
            <a:endParaRPr lang="en-GB" dirty="0">
              <a:latin typeface="Nunito" pitchFamily="2" charset="77"/>
            </a:endParaRPr>
          </a:p>
          <a:p>
            <a:endParaRPr lang="en-IT" dirty="0">
              <a:latin typeface="Nunito" pitchFamily="2" charset="77"/>
            </a:endParaRPr>
          </a:p>
        </p:txBody>
      </p:sp>
      <p:pic>
        <p:nvPicPr>
          <p:cNvPr id="8" name="Content Placeholder 7" descr="A diagram of a red circle&#10;&#10;Description automatically generated with medium confidence">
            <a:extLst>
              <a:ext uri="{FF2B5EF4-FFF2-40B4-BE49-F238E27FC236}">
                <a16:creationId xmlns:a16="http://schemas.microsoft.com/office/drawing/2014/main" id="{E9B817F7-DD00-20A0-BCEE-297D3EFE0DB1}"/>
              </a:ext>
            </a:extLst>
          </p:cNvPr>
          <p:cNvPicPr>
            <a:picLocks noGrp="1" noChangeAspect="1"/>
          </p:cNvPicPr>
          <p:nvPr>
            <p:ph idx="1"/>
          </p:nvPr>
        </p:nvPicPr>
        <p:blipFill>
          <a:blip r:embed="rId3"/>
          <a:stretch>
            <a:fillRect/>
          </a:stretch>
        </p:blipFill>
        <p:spPr>
          <a:xfrm>
            <a:off x="324752" y="2022237"/>
            <a:ext cx="4882357" cy="3724782"/>
          </a:xfrm>
        </p:spPr>
      </p:pic>
      <p:sp>
        <p:nvSpPr>
          <p:cNvPr id="9" name="TextBox 8">
            <a:extLst>
              <a:ext uri="{FF2B5EF4-FFF2-40B4-BE49-F238E27FC236}">
                <a16:creationId xmlns:a16="http://schemas.microsoft.com/office/drawing/2014/main" id="{98710204-03AE-3C93-940F-372E2A5074CA}"/>
              </a:ext>
            </a:extLst>
          </p:cNvPr>
          <p:cNvSpPr txBox="1"/>
          <p:nvPr/>
        </p:nvSpPr>
        <p:spPr>
          <a:xfrm>
            <a:off x="6515101" y="4946980"/>
            <a:ext cx="1997471" cy="1477328"/>
          </a:xfrm>
          <a:prstGeom prst="rect">
            <a:avLst/>
          </a:prstGeom>
          <a:noFill/>
        </p:spPr>
        <p:txBody>
          <a:bodyPr wrap="square" rtlCol="0">
            <a:spAutoFit/>
          </a:bodyPr>
          <a:lstStyle/>
          <a:p>
            <a:r>
              <a:rPr lang="en-GB" b="0" i="0" dirty="0">
                <a:effectLst/>
                <a:latin typeface="Quicksand"/>
              </a:rPr>
              <a:t>Ant 2 observation of RRL in the Milky Way galaxy </a:t>
            </a:r>
            <a:r>
              <a:rPr lang="en-GB" dirty="0">
                <a:latin typeface="Quicksand"/>
              </a:rPr>
              <a:t>conducted by </a:t>
            </a:r>
            <a:r>
              <a:rPr lang="en-GB" b="0" i="0" dirty="0" err="1">
                <a:effectLst/>
                <a:latin typeface="Quicksand"/>
              </a:rPr>
              <a:t>Vivas</a:t>
            </a:r>
            <a:r>
              <a:rPr lang="en-GB" b="0" i="0" dirty="0">
                <a:effectLst/>
                <a:latin typeface="Quicksand"/>
              </a:rPr>
              <a:t> et al., 2021.</a:t>
            </a:r>
            <a:endParaRPr lang="en-IT" dirty="0"/>
          </a:p>
        </p:txBody>
      </p:sp>
    </p:spTree>
    <p:extLst>
      <p:ext uri="{BB962C8B-B14F-4D97-AF65-F5344CB8AC3E}">
        <p14:creationId xmlns:p14="http://schemas.microsoft.com/office/powerpoint/2010/main" val="410194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89243" y="-1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3" y="601133"/>
            <a:ext cx="6113684" cy="486317"/>
          </a:xfrm>
        </p:spPr>
        <p:txBody>
          <a:bodyPr vert="horz" lIns="91440" tIns="45720" rIns="91440" bIns="45720" rtlCol="0" anchor="b">
            <a:normAutofit fontScale="90000"/>
          </a:bodyPr>
          <a:lstStyle/>
          <a:p>
            <a:r>
              <a:rPr lang="en-US" sz="3600" dirty="0">
                <a:latin typeface="Dreaming Outloud Pro" panose="03050502040302030504" pitchFamily="66" charset="77"/>
                <a:cs typeface="Dreaming Outloud Pro" panose="03050502040302030504" pitchFamily="66" charset="77"/>
              </a:rPr>
              <a:t>RRL Stars’ cause of pulsation:</a:t>
            </a:r>
            <a:br>
              <a:rPr lang="en-US" sz="3600" dirty="0">
                <a:latin typeface="Dreaming Outloud Pro" panose="03050502040302030504" pitchFamily="66" charset="77"/>
                <a:cs typeface="Dreaming Outloud Pro" panose="03050502040302030504" pitchFamily="66" charset="77"/>
              </a:rPr>
            </a:br>
            <a:endParaRPr lang="en-US" sz="3600" dirty="0">
              <a:latin typeface="Dreaming Outloud Pro" panose="03050502040302030504" pitchFamily="66" charset="77"/>
              <a:cs typeface="Dreaming Outloud Pro" panose="03050502040302030504" pitchFamily="66" charset="77"/>
            </a:endParaRP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16" name="Rounded Rectangle 15">
            <a:extLst>
              <a:ext uri="{FF2B5EF4-FFF2-40B4-BE49-F238E27FC236}">
                <a16:creationId xmlns:a16="http://schemas.microsoft.com/office/drawing/2014/main" id="{DD5973D3-0FC7-1CDC-4B63-4120A5483598}"/>
              </a:ext>
            </a:extLst>
          </p:cNvPr>
          <p:cNvSpPr/>
          <p:nvPr/>
        </p:nvSpPr>
        <p:spPr>
          <a:xfrm>
            <a:off x="0" y="2600325"/>
            <a:ext cx="7847338" cy="557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D982FA1F-34AF-9AEC-5A3D-188CCF9C5AC5}"/>
              </a:ext>
            </a:extLst>
          </p:cNvPr>
          <p:cNvSpPr txBox="1"/>
          <p:nvPr/>
        </p:nvSpPr>
        <p:spPr>
          <a:xfrm>
            <a:off x="16363" y="844291"/>
            <a:ext cx="9327662" cy="646331"/>
          </a:xfrm>
          <a:prstGeom prst="rect">
            <a:avLst/>
          </a:prstGeom>
          <a:noFill/>
        </p:spPr>
        <p:txBody>
          <a:bodyPr wrap="square" rtlCol="0">
            <a:spAutoFit/>
          </a:bodyPr>
          <a:lstStyle/>
          <a:p>
            <a:endParaRPr lang="en-GB" dirty="0">
              <a:latin typeface="Nunito" pitchFamily="2" charset="77"/>
            </a:endParaRPr>
          </a:p>
          <a:p>
            <a:endParaRPr lang="en-IT" dirty="0">
              <a:latin typeface="Nunito" pitchFamily="2" charset="77"/>
            </a:endParaRPr>
          </a:p>
        </p:txBody>
      </p:sp>
      <p:sp>
        <p:nvSpPr>
          <p:cNvPr id="10" name="Content Placeholder 9">
            <a:extLst>
              <a:ext uri="{FF2B5EF4-FFF2-40B4-BE49-F238E27FC236}">
                <a16:creationId xmlns:a16="http://schemas.microsoft.com/office/drawing/2014/main" id="{E2F77077-4B1B-DB29-2A24-80ABFB58B9A6}"/>
              </a:ext>
            </a:extLst>
          </p:cNvPr>
          <p:cNvSpPr>
            <a:spLocks noGrp="1"/>
          </p:cNvSpPr>
          <p:nvPr>
            <p:ph idx="1"/>
          </p:nvPr>
        </p:nvSpPr>
        <p:spPr>
          <a:xfrm>
            <a:off x="-89244" y="761110"/>
            <a:ext cx="11372940" cy="5411090"/>
          </a:xfrm>
        </p:spPr>
        <p:txBody>
          <a:bodyPr/>
          <a:lstStyle/>
          <a:p>
            <a:pPr marL="0" indent="0">
              <a:buNone/>
            </a:pPr>
            <a:r>
              <a:rPr lang="en-GB" dirty="0"/>
              <a:t>K</a:t>
            </a:r>
            <a:r>
              <a:rPr lang="en-IT" dirty="0"/>
              <a:t> mechanism :</a:t>
            </a:r>
          </a:p>
          <a:p>
            <a:pPr marL="0" indent="0">
              <a:buNone/>
            </a:pPr>
            <a:endParaRPr lang="en-IT" dirty="0"/>
          </a:p>
          <a:p>
            <a:pPr marL="0" indent="0">
              <a:buNone/>
            </a:pPr>
            <a:r>
              <a:rPr lang="en-GB" sz="1600" b="0" i="0" dirty="0">
                <a:solidFill>
                  <a:srgbClr val="202122"/>
                </a:solidFill>
                <a:effectLst/>
                <a:latin typeface="Arial" panose="020B0604020202020204" pitchFamily="34" charset="0"/>
              </a:rPr>
              <a:t>Here, the </a:t>
            </a:r>
            <a:r>
              <a:rPr lang="en-GB" sz="1600" b="0" i="0" u="sng" strike="noStrike" dirty="0">
                <a:solidFill>
                  <a:srgbClr val="FF0000"/>
                </a:solidFill>
                <a:effectLst/>
                <a:latin typeface="Arial" panose="020B0604020202020204" pitchFamily="34" charset="0"/>
                <a:hlinkClick r:id="rId3" tooltip="Greek letter">
                  <a:extLst>
                    <a:ext uri="{A12FA001-AC4F-418D-AE19-62706E023703}">
                      <ahyp:hlinkClr xmlns:ahyp="http://schemas.microsoft.com/office/drawing/2018/hyperlinkcolor" val="tx"/>
                    </a:ext>
                  </a:extLst>
                </a:hlinkClick>
              </a:rPr>
              <a:t>Greek letter</a:t>
            </a:r>
            <a:r>
              <a:rPr lang="en-GB" sz="1600" b="0" i="0" u="sng" dirty="0">
                <a:solidFill>
                  <a:srgbClr val="FF0000"/>
                </a:solidFill>
                <a:effectLst/>
                <a:latin typeface="Arial" panose="020B0604020202020204" pitchFamily="34" charset="0"/>
              </a:rPr>
              <a:t> </a:t>
            </a:r>
            <a:r>
              <a:rPr lang="en-GB" sz="1600" b="0" i="0" u="sng" strike="noStrike" dirty="0">
                <a:solidFill>
                  <a:srgbClr val="FF0000"/>
                </a:solidFill>
                <a:effectLst/>
                <a:latin typeface="Arial" panose="020B0604020202020204" pitchFamily="34" charset="0"/>
                <a:hlinkClick r:id="rId4" tooltip="Kappa">
                  <a:extLst>
                    <a:ext uri="{A12FA001-AC4F-418D-AE19-62706E023703}">
                      <ahyp:hlinkClr xmlns:ahyp="http://schemas.microsoft.com/office/drawing/2018/hyperlinkcolor" val="tx"/>
                    </a:ext>
                  </a:extLst>
                </a:hlinkClick>
              </a:rPr>
              <a:t>kappa</a:t>
            </a:r>
            <a:r>
              <a:rPr lang="en-GB" sz="1600" b="0" i="0" u="sng" dirty="0">
                <a:solidFill>
                  <a:srgbClr val="FF0000"/>
                </a:solidFill>
                <a:effectLst/>
                <a:latin typeface="Arial" panose="020B0604020202020204" pitchFamily="34" charset="0"/>
              </a:rPr>
              <a:t> </a:t>
            </a:r>
            <a:r>
              <a:rPr lang="en-GB" sz="1600" b="0" i="0" dirty="0">
                <a:solidFill>
                  <a:srgbClr val="202122"/>
                </a:solidFill>
                <a:effectLst/>
                <a:latin typeface="Arial" panose="020B0604020202020204" pitchFamily="34" charset="0"/>
              </a:rPr>
              <a:t>(</a:t>
            </a:r>
            <a:r>
              <a:rPr lang="el-GR" sz="1600" b="0" i="0" dirty="0">
                <a:solidFill>
                  <a:srgbClr val="202122"/>
                </a:solidFill>
                <a:effectLst/>
                <a:latin typeface="Arial" panose="020B0604020202020204" pitchFamily="34" charset="0"/>
              </a:rPr>
              <a:t>κ) </a:t>
            </a:r>
            <a:r>
              <a:rPr lang="en-GB" sz="1600" b="0" i="0" dirty="0">
                <a:solidFill>
                  <a:srgbClr val="202122"/>
                </a:solidFill>
                <a:effectLst/>
                <a:latin typeface="Arial" panose="020B0604020202020204" pitchFamily="34" charset="0"/>
              </a:rPr>
              <a:t>is used to indicate the radiative </a:t>
            </a:r>
            <a:r>
              <a:rPr lang="en-GB" sz="1600" b="0" i="0" u="sng" strike="noStrike" dirty="0">
                <a:solidFill>
                  <a:srgbClr val="FF0000"/>
                </a:solidFill>
                <a:effectLst/>
                <a:latin typeface="Arial" panose="020B0604020202020204" pitchFamily="34" charset="0"/>
                <a:hlinkClick r:id="rId5" tooltip="Opacity (optics)">
                  <a:extLst>
                    <a:ext uri="{A12FA001-AC4F-418D-AE19-62706E023703}">
                      <ahyp:hlinkClr xmlns:ahyp="http://schemas.microsoft.com/office/drawing/2018/hyperlinkcolor" val="tx"/>
                    </a:ext>
                  </a:extLst>
                </a:hlinkClick>
              </a:rPr>
              <a:t>opacity</a:t>
            </a:r>
            <a:r>
              <a:rPr lang="en-GB" sz="1600" b="0" i="0" dirty="0">
                <a:solidFill>
                  <a:srgbClr val="202122"/>
                </a:solidFill>
                <a:effectLst/>
                <a:latin typeface="Arial" panose="020B0604020202020204" pitchFamily="34" charset="0"/>
              </a:rPr>
              <a:t> at any particular depth of </a:t>
            </a:r>
          </a:p>
          <a:p>
            <a:pPr marL="0" indent="0">
              <a:buNone/>
            </a:pPr>
            <a:r>
              <a:rPr lang="en-GB" sz="1600" b="0" i="0" dirty="0">
                <a:solidFill>
                  <a:srgbClr val="202122"/>
                </a:solidFill>
                <a:effectLst/>
                <a:latin typeface="Arial" panose="020B0604020202020204" pitchFamily="34" charset="0"/>
              </a:rPr>
              <a:t>the stellar atmosphere.</a:t>
            </a:r>
          </a:p>
          <a:p>
            <a:pPr marL="0" indent="0">
              <a:buNone/>
            </a:pPr>
            <a:r>
              <a:rPr lang="en-GB" sz="1800" b="0" i="0" dirty="0">
                <a:solidFill>
                  <a:srgbClr val="FF0000"/>
                </a:solidFill>
                <a:effectLst/>
                <a:latin typeface="Google Sans"/>
              </a:rPr>
              <a:t>A low </a:t>
            </a:r>
            <a:r>
              <a:rPr lang="en-GB" sz="1800" b="0" i="0" dirty="0">
                <a:solidFill>
                  <a:srgbClr val="202124"/>
                </a:solidFill>
                <a:effectLst/>
                <a:latin typeface="Google Sans"/>
              </a:rPr>
              <a:t>opacity means </a:t>
            </a:r>
            <a:r>
              <a:rPr lang="en-GB" sz="1800" b="0" i="0" dirty="0">
                <a:solidFill>
                  <a:schemeClr val="accent3">
                    <a:lumMod val="75000"/>
                  </a:schemeClr>
                </a:solidFill>
                <a:effectLst/>
                <a:latin typeface="Google Sans"/>
              </a:rPr>
              <a:t>high</a:t>
            </a:r>
            <a:r>
              <a:rPr lang="en-GB" sz="1800" b="0" i="0" dirty="0">
                <a:solidFill>
                  <a:srgbClr val="202124"/>
                </a:solidFill>
                <a:effectLst/>
                <a:latin typeface="Google Sans"/>
              </a:rPr>
              <a:t> transparency; </a:t>
            </a:r>
            <a:r>
              <a:rPr lang="en-GB" sz="1800" b="0" i="0" dirty="0">
                <a:solidFill>
                  <a:schemeClr val="accent3">
                    <a:lumMod val="75000"/>
                  </a:schemeClr>
                </a:solidFill>
                <a:effectLst/>
                <a:latin typeface="Google Sans"/>
              </a:rPr>
              <a:t>a high </a:t>
            </a:r>
            <a:r>
              <a:rPr lang="en-GB" sz="1800" b="0" i="0" dirty="0">
                <a:solidFill>
                  <a:srgbClr val="202124"/>
                </a:solidFill>
                <a:effectLst/>
                <a:latin typeface="Google Sans"/>
              </a:rPr>
              <a:t>opacity means </a:t>
            </a:r>
            <a:r>
              <a:rPr lang="en-GB" sz="1800" b="0" i="0" dirty="0">
                <a:solidFill>
                  <a:srgbClr val="FF0000"/>
                </a:solidFill>
                <a:effectLst/>
                <a:latin typeface="Google Sans"/>
              </a:rPr>
              <a:t>low</a:t>
            </a:r>
            <a:r>
              <a:rPr lang="en-GB" sz="1800" b="0" i="0" dirty="0">
                <a:solidFill>
                  <a:srgbClr val="202124"/>
                </a:solidFill>
                <a:effectLst/>
                <a:latin typeface="Google Sans"/>
              </a:rPr>
              <a:t> transparency.</a:t>
            </a:r>
          </a:p>
          <a:p>
            <a:pPr marL="0" indent="0">
              <a:buNone/>
            </a:pPr>
            <a:endParaRPr lang="en-GB" sz="1800" b="0" i="0" dirty="0">
              <a:solidFill>
                <a:srgbClr val="202124"/>
              </a:solidFill>
              <a:effectLst/>
              <a:latin typeface="Google Sans"/>
            </a:endParaRPr>
          </a:p>
          <a:p>
            <a:pPr marL="0" indent="0">
              <a:buNone/>
            </a:pPr>
            <a:r>
              <a:rPr lang="en-GB" sz="2000" b="1" dirty="0">
                <a:solidFill>
                  <a:srgbClr val="202124"/>
                </a:solidFill>
                <a:latin typeface="Dreaming Outloud Pro" panose="03050502040302030504" pitchFamily="66" charset="77"/>
                <a:cs typeface="Dreaming Outloud Pro" panose="03050502040302030504" pitchFamily="66" charset="77"/>
              </a:rPr>
              <a:t>In a normal star:</a:t>
            </a:r>
          </a:p>
          <a:p>
            <a:pPr marL="0" indent="0">
              <a:buNone/>
            </a:pPr>
            <a:r>
              <a:rPr lang="en-GB" sz="1600" dirty="0">
                <a:solidFill>
                  <a:srgbClr val="202124"/>
                </a:solidFill>
                <a:latin typeface="Google Sans"/>
              </a:rPr>
              <a:t>An increase in compression</a:t>
            </a:r>
            <a:endParaRPr lang="en-GB" sz="2000" dirty="0">
              <a:solidFill>
                <a:srgbClr val="202122"/>
              </a:solidFill>
              <a:latin typeface="Arial" panose="020B0604020202020204" pitchFamily="34" charset="0"/>
            </a:endParaRPr>
          </a:p>
        </p:txBody>
      </p:sp>
      <p:sp>
        <p:nvSpPr>
          <p:cNvPr id="11" name="Right Arrow 10">
            <a:extLst>
              <a:ext uri="{FF2B5EF4-FFF2-40B4-BE49-F238E27FC236}">
                <a16:creationId xmlns:a16="http://schemas.microsoft.com/office/drawing/2014/main" id="{45C11235-4A73-D6B9-C114-3B53B2152E8E}"/>
              </a:ext>
            </a:extLst>
          </p:cNvPr>
          <p:cNvSpPr/>
          <p:nvPr/>
        </p:nvSpPr>
        <p:spPr>
          <a:xfrm>
            <a:off x="2387777" y="3943583"/>
            <a:ext cx="609600" cy="242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dirty="0"/>
          </a:p>
        </p:txBody>
      </p:sp>
      <p:sp>
        <p:nvSpPr>
          <p:cNvPr id="17" name="TextBox 16">
            <a:extLst>
              <a:ext uri="{FF2B5EF4-FFF2-40B4-BE49-F238E27FC236}">
                <a16:creationId xmlns:a16="http://schemas.microsoft.com/office/drawing/2014/main" id="{A7653E2B-97CD-A1FF-F062-15603006FE18}"/>
              </a:ext>
            </a:extLst>
          </p:cNvPr>
          <p:cNvSpPr txBox="1"/>
          <p:nvPr/>
        </p:nvSpPr>
        <p:spPr>
          <a:xfrm>
            <a:off x="0" y="4997745"/>
            <a:ext cx="8301038" cy="1631216"/>
          </a:xfrm>
          <a:prstGeom prst="rect">
            <a:avLst/>
          </a:prstGeom>
          <a:noFill/>
        </p:spPr>
        <p:txBody>
          <a:bodyPr wrap="square" rtlCol="0">
            <a:spAutoFit/>
          </a:bodyPr>
          <a:lstStyle/>
          <a:p>
            <a:r>
              <a:rPr lang="en-IT" sz="2000" b="1" dirty="0">
                <a:latin typeface="Dreaming Outloud Pro" panose="03050502040302030504" pitchFamily="66" charset="77"/>
                <a:cs typeface="Dreaming Outloud Pro" panose="03050502040302030504" pitchFamily="66" charset="77"/>
              </a:rPr>
              <a:t>In RRL stars:</a:t>
            </a:r>
          </a:p>
          <a:p>
            <a:endParaRPr lang="en-IT" sz="2000" b="1" dirty="0">
              <a:latin typeface="Dreaming Outloud Pro" panose="03050502040302030504" pitchFamily="66" charset="77"/>
              <a:cs typeface="Dreaming Outloud Pro" panose="03050502040302030504" pitchFamily="66" charset="77"/>
            </a:endParaRPr>
          </a:p>
          <a:p>
            <a:endParaRPr lang="en-IT" sz="2000" b="1" dirty="0">
              <a:latin typeface="Dreaming Outloud Pro" panose="03050502040302030504" pitchFamily="66" charset="77"/>
              <a:cs typeface="Dreaming Outloud Pro" panose="03050502040302030504" pitchFamily="66" charset="77"/>
            </a:endParaRPr>
          </a:p>
          <a:p>
            <a:endParaRPr lang="en-IT" sz="2000" b="1" dirty="0">
              <a:latin typeface="Dreaming Outloud Pro" panose="03050502040302030504" pitchFamily="66" charset="77"/>
              <a:cs typeface="Dreaming Outloud Pro" panose="03050502040302030504" pitchFamily="66" charset="77"/>
            </a:endParaRPr>
          </a:p>
          <a:p>
            <a:endParaRPr lang="en-IT" sz="2000" b="1" dirty="0">
              <a:latin typeface="Dreaming Outloud Pro" panose="03050502040302030504" pitchFamily="66" charset="77"/>
              <a:cs typeface="Dreaming Outloud Pro" panose="03050502040302030504" pitchFamily="66" charset="77"/>
            </a:endParaRPr>
          </a:p>
        </p:txBody>
      </p:sp>
      <p:sp>
        <p:nvSpPr>
          <p:cNvPr id="13" name="TextBox 12">
            <a:extLst>
              <a:ext uri="{FF2B5EF4-FFF2-40B4-BE49-F238E27FC236}">
                <a16:creationId xmlns:a16="http://schemas.microsoft.com/office/drawing/2014/main" id="{71BD4C6C-03E0-3B99-B213-DCF11C1EE1C9}"/>
              </a:ext>
            </a:extLst>
          </p:cNvPr>
          <p:cNvSpPr txBox="1"/>
          <p:nvPr/>
        </p:nvSpPr>
        <p:spPr>
          <a:xfrm>
            <a:off x="3278611" y="3828959"/>
            <a:ext cx="2743200" cy="523220"/>
          </a:xfrm>
          <a:prstGeom prst="rect">
            <a:avLst/>
          </a:prstGeom>
          <a:noFill/>
        </p:spPr>
        <p:txBody>
          <a:bodyPr wrap="square" rtlCol="0">
            <a:spAutoFit/>
          </a:bodyPr>
          <a:lstStyle/>
          <a:p>
            <a:r>
              <a:rPr lang="en-GB" sz="1400" b="0" i="0" dirty="0">
                <a:solidFill>
                  <a:srgbClr val="202122"/>
                </a:solidFill>
                <a:effectLst/>
                <a:latin typeface="Arial" panose="020B0604020202020204" pitchFamily="34" charset="0"/>
              </a:rPr>
              <a:t> increase in temperature and density</a:t>
            </a:r>
            <a:endParaRPr lang="en-IT" sz="1400" dirty="0"/>
          </a:p>
        </p:txBody>
      </p:sp>
      <p:sp>
        <p:nvSpPr>
          <p:cNvPr id="14" name="Right Arrow 13">
            <a:extLst>
              <a:ext uri="{FF2B5EF4-FFF2-40B4-BE49-F238E27FC236}">
                <a16:creationId xmlns:a16="http://schemas.microsoft.com/office/drawing/2014/main" id="{2FEE89C8-20C4-7085-4962-10C3943BED78}"/>
              </a:ext>
            </a:extLst>
          </p:cNvPr>
          <p:cNvSpPr/>
          <p:nvPr/>
        </p:nvSpPr>
        <p:spPr>
          <a:xfrm>
            <a:off x="5907673" y="3964165"/>
            <a:ext cx="666236" cy="201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TextBox 14">
            <a:extLst>
              <a:ext uri="{FF2B5EF4-FFF2-40B4-BE49-F238E27FC236}">
                <a16:creationId xmlns:a16="http://schemas.microsoft.com/office/drawing/2014/main" id="{55DFB9FA-B74C-7116-1C5D-407A0F679B34}"/>
              </a:ext>
            </a:extLst>
          </p:cNvPr>
          <p:cNvSpPr txBox="1"/>
          <p:nvPr/>
        </p:nvSpPr>
        <p:spPr>
          <a:xfrm>
            <a:off x="6836426" y="3828959"/>
            <a:ext cx="2021824" cy="461665"/>
          </a:xfrm>
          <a:prstGeom prst="rect">
            <a:avLst/>
          </a:prstGeom>
          <a:noFill/>
        </p:spPr>
        <p:txBody>
          <a:bodyPr wrap="square" rtlCol="0">
            <a:spAutoFit/>
          </a:bodyPr>
          <a:lstStyle/>
          <a:p>
            <a:r>
              <a:rPr lang="en-GB" sz="1200" b="0" i="0" dirty="0">
                <a:solidFill>
                  <a:srgbClr val="202122"/>
                </a:solidFill>
                <a:effectLst/>
                <a:latin typeface="Arial" panose="020B0604020202020204" pitchFamily="34" charset="0"/>
              </a:rPr>
              <a:t> a decrease in the opacity of the atmosphere</a:t>
            </a:r>
            <a:endParaRPr lang="en-IT" sz="1200" dirty="0"/>
          </a:p>
        </p:txBody>
      </p:sp>
      <p:sp>
        <p:nvSpPr>
          <p:cNvPr id="19" name="TextBox 18">
            <a:extLst>
              <a:ext uri="{FF2B5EF4-FFF2-40B4-BE49-F238E27FC236}">
                <a16:creationId xmlns:a16="http://schemas.microsoft.com/office/drawing/2014/main" id="{929CA61D-F7A4-52B7-BC47-681BF37D6A41}"/>
              </a:ext>
            </a:extLst>
          </p:cNvPr>
          <p:cNvSpPr txBox="1"/>
          <p:nvPr/>
        </p:nvSpPr>
        <p:spPr>
          <a:xfrm>
            <a:off x="16363" y="5900738"/>
            <a:ext cx="1669562" cy="461665"/>
          </a:xfrm>
          <a:prstGeom prst="rect">
            <a:avLst/>
          </a:prstGeom>
          <a:noFill/>
        </p:spPr>
        <p:txBody>
          <a:bodyPr wrap="square" rtlCol="0">
            <a:spAutoFit/>
          </a:bodyPr>
          <a:lstStyle/>
          <a:p>
            <a:r>
              <a:rPr lang="en-IT" sz="1200" dirty="0"/>
              <a:t>An increase in compression</a:t>
            </a:r>
          </a:p>
        </p:txBody>
      </p:sp>
      <p:sp>
        <p:nvSpPr>
          <p:cNvPr id="20" name="Right Arrow 19">
            <a:extLst>
              <a:ext uri="{FF2B5EF4-FFF2-40B4-BE49-F238E27FC236}">
                <a16:creationId xmlns:a16="http://schemas.microsoft.com/office/drawing/2014/main" id="{26FC2C9A-531E-0E70-9EBB-A72BD6351097}"/>
              </a:ext>
            </a:extLst>
          </p:cNvPr>
          <p:cNvSpPr/>
          <p:nvPr/>
        </p:nvSpPr>
        <p:spPr>
          <a:xfrm>
            <a:off x="1457325" y="5951459"/>
            <a:ext cx="930452" cy="218583"/>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TextBox 20">
            <a:extLst>
              <a:ext uri="{FF2B5EF4-FFF2-40B4-BE49-F238E27FC236}">
                <a16:creationId xmlns:a16="http://schemas.microsoft.com/office/drawing/2014/main" id="{6EE28EB1-34AE-5006-B14A-77F724AB6755}"/>
              </a:ext>
            </a:extLst>
          </p:cNvPr>
          <p:cNvSpPr txBox="1"/>
          <p:nvPr/>
        </p:nvSpPr>
        <p:spPr>
          <a:xfrm>
            <a:off x="2743201" y="5743575"/>
            <a:ext cx="2028824" cy="461665"/>
          </a:xfrm>
          <a:prstGeom prst="rect">
            <a:avLst/>
          </a:prstGeom>
          <a:noFill/>
        </p:spPr>
        <p:txBody>
          <a:bodyPr wrap="square" rtlCol="0">
            <a:spAutoFit/>
          </a:bodyPr>
          <a:lstStyle/>
          <a:p>
            <a:r>
              <a:rPr lang="en-IT" sz="1200" dirty="0"/>
              <a:t>An increase in temperature and density</a:t>
            </a:r>
          </a:p>
        </p:txBody>
      </p:sp>
      <p:sp>
        <p:nvSpPr>
          <p:cNvPr id="22" name="Right Arrow 21">
            <a:extLst>
              <a:ext uri="{FF2B5EF4-FFF2-40B4-BE49-F238E27FC236}">
                <a16:creationId xmlns:a16="http://schemas.microsoft.com/office/drawing/2014/main" id="{01826613-100D-4EB2-95F7-3CAB18CF1B4C}"/>
              </a:ext>
            </a:extLst>
          </p:cNvPr>
          <p:cNvSpPr/>
          <p:nvPr/>
        </p:nvSpPr>
        <p:spPr>
          <a:xfrm>
            <a:off x="4977221" y="5875763"/>
            <a:ext cx="930452" cy="218583"/>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TextBox 22">
            <a:extLst>
              <a:ext uri="{FF2B5EF4-FFF2-40B4-BE49-F238E27FC236}">
                <a16:creationId xmlns:a16="http://schemas.microsoft.com/office/drawing/2014/main" id="{CBE441FB-A549-53A7-824F-F8A16E1FF4AE}"/>
              </a:ext>
            </a:extLst>
          </p:cNvPr>
          <p:cNvSpPr txBox="1"/>
          <p:nvPr/>
        </p:nvSpPr>
        <p:spPr>
          <a:xfrm>
            <a:off x="6573909" y="5486400"/>
            <a:ext cx="2464797" cy="523220"/>
          </a:xfrm>
          <a:prstGeom prst="rect">
            <a:avLst/>
          </a:prstGeom>
          <a:noFill/>
        </p:spPr>
        <p:txBody>
          <a:bodyPr wrap="square" rtlCol="0">
            <a:spAutoFit/>
          </a:bodyPr>
          <a:lstStyle/>
          <a:p>
            <a:r>
              <a:rPr lang="en-GB" sz="1400" dirty="0"/>
              <a:t>A</a:t>
            </a:r>
            <a:r>
              <a:rPr lang="en-IT" sz="1400" dirty="0"/>
              <a:t>n increase in opacity (decrease in transparency)</a:t>
            </a:r>
          </a:p>
        </p:txBody>
      </p:sp>
      <p:sp>
        <p:nvSpPr>
          <p:cNvPr id="24" name="TextBox 23">
            <a:extLst>
              <a:ext uri="{FF2B5EF4-FFF2-40B4-BE49-F238E27FC236}">
                <a16:creationId xmlns:a16="http://schemas.microsoft.com/office/drawing/2014/main" id="{597CC6C1-D9C6-3025-7982-257C6E785BF7}"/>
              </a:ext>
            </a:extLst>
          </p:cNvPr>
          <p:cNvSpPr txBox="1"/>
          <p:nvPr/>
        </p:nvSpPr>
        <p:spPr>
          <a:xfrm>
            <a:off x="4977221" y="5411080"/>
            <a:ext cx="930452" cy="415498"/>
          </a:xfrm>
          <a:prstGeom prst="rect">
            <a:avLst/>
          </a:prstGeom>
          <a:noFill/>
        </p:spPr>
        <p:txBody>
          <a:bodyPr wrap="square" rtlCol="0">
            <a:spAutoFit/>
          </a:bodyPr>
          <a:lstStyle/>
          <a:p>
            <a:r>
              <a:rPr lang="en-GB" sz="1050" dirty="0"/>
              <a:t>I</a:t>
            </a:r>
            <a:r>
              <a:rPr lang="en-IT" sz="1050" dirty="0"/>
              <a:t>onized He atmosphere</a:t>
            </a:r>
          </a:p>
        </p:txBody>
      </p:sp>
    </p:spTree>
    <p:extLst>
      <p:ext uri="{BB962C8B-B14F-4D97-AF65-F5344CB8AC3E}">
        <p14:creationId xmlns:p14="http://schemas.microsoft.com/office/powerpoint/2010/main" val="421449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23">
            <a:extLst>
              <a:ext uri="{FF2B5EF4-FFF2-40B4-BE49-F238E27FC236}">
                <a16:creationId xmlns:a16="http://schemas.microsoft.com/office/drawing/2014/main" id="{0805AE0A-D62F-2179-5D99-8E1A02E9FCC0}"/>
              </a:ext>
            </a:extLst>
          </p:cNvPr>
          <p:cNvSpPr>
            <a:spLocks noGrp="1"/>
          </p:cNvSpPr>
          <p:nvPr>
            <p:ph idx="1"/>
          </p:nvPr>
        </p:nvSpPr>
        <p:spPr>
          <a:xfrm>
            <a:off x="615458" y="3355848"/>
            <a:ext cx="6268770" cy="2825496"/>
          </a:xfrm>
        </p:spPr>
        <p:txBody>
          <a:bodyPr>
            <a:normAutofit/>
          </a:bodyPr>
          <a:lstStyle/>
          <a:p>
            <a:endParaRPr lang="en-US" sz="1800" dirty="0"/>
          </a:p>
        </p:txBody>
      </p:sp>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2"/>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RRL Stars Metallicity:</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6" name="TextBox 5">
            <a:extLst>
              <a:ext uri="{FF2B5EF4-FFF2-40B4-BE49-F238E27FC236}">
                <a16:creationId xmlns:a16="http://schemas.microsoft.com/office/drawing/2014/main" id="{9CE48B56-4CF1-2119-5712-B848A133DF2F}"/>
              </a:ext>
            </a:extLst>
          </p:cNvPr>
          <p:cNvSpPr txBox="1"/>
          <p:nvPr/>
        </p:nvSpPr>
        <p:spPr>
          <a:xfrm>
            <a:off x="16364" y="687958"/>
            <a:ext cx="9327661" cy="5632311"/>
          </a:xfrm>
          <a:prstGeom prst="rect">
            <a:avLst/>
          </a:prstGeom>
          <a:noFill/>
        </p:spPr>
        <p:txBody>
          <a:bodyPr wrap="square" rtlCol="0">
            <a:spAutoFit/>
          </a:bodyPr>
          <a:lstStyle/>
          <a:p>
            <a:r>
              <a:rPr lang="en-GB" dirty="0"/>
              <a:t>RRL’s stars metallicity is extremely important to study, because:</a:t>
            </a:r>
          </a:p>
          <a:p>
            <a:endParaRPr lang="en-GB" dirty="0"/>
          </a:p>
          <a:p>
            <a:pPr marL="342900" indent="-342900">
              <a:buAutoNum type="arabicPeriod"/>
            </a:pPr>
            <a:r>
              <a:rPr lang="en-GB" b="1" i="0" dirty="0">
                <a:effectLst/>
                <a:latin typeface="Söhne"/>
              </a:rPr>
              <a:t>Age Indicator:</a:t>
            </a:r>
          </a:p>
          <a:p>
            <a:pPr marL="342900" indent="-342900">
              <a:buAutoNum type="arabicPeriod"/>
            </a:pPr>
            <a:endParaRPr lang="en-GB" b="1" dirty="0">
              <a:latin typeface="Söhne"/>
            </a:endParaRPr>
          </a:p>
          <a:p>
            <a:r>
              <a:rPr lang="en-GB" b="0" i="0" dirty="0">
                <a:solidFill>
                  <a:srgbClr val="374151"/>
                </a:solidFill>
                <a:effectLst/>
                <a:latin typeface="Söhne"/>
              </a:rPr>
              <a:t>RR </a:t>
            </a:r>
            <a:r>
              <a:rPr lang="en-GB" b="0" i="0" dirty="0" err="1">
                <a:solidFill>
                  <a:srgbClr val="374151"/>
                </a:solidFill>
                <a:effectLst/>
                <a:latin typeface="Söhne"/>
              </a:rPr>
              <a:t>Lyrae</a:t>
            </a:r>
            <a:r>
              <a:rPr lang="en-GB" b="0" i="0" dirty="0">
                <a:solidFill>
                  <a:srgbClr val="374151"/>
                </a:solidFill>
                <a:effectLst/>
                <a:latin typeface="Söhne"/>
              </a:rPr>
              <a:t> stars are known to be very old, typically more than 10 billion years old. Their metallicity provides valuable information about the age of the stellar population in which they are found. Older populations tend to have lower metallicities, so studying the metallicity of RRL stars helps constrain the age of the stellar population and the galaxy in which they reside.</a:t>
            </a:r>
            <a:endParaRPr lang="en-GB" b="1" i="0" dirty="0">
              <a:effectLst/>
              <a:latin typeface="Söhne"/>
            </a:endParaRPr>
          </a:p>
          <a:p>
            <a:endParaRPr lang="en-GB" b="1" dirty="0">
              <a:latin typeface="Söhne"/>
            </a:endParaRPr>
          </a:p>
          <a:p>
            <a:r>
              <a:rPr lang="en-GB" b="1" dirty="0">
                <a:latin typeface="Söhne"/>
              </a:rPr>
              <a:t>2. </a:t>
            </a:r>
            <a:r>
              <a:rPr lang="en-GB" b="1" i="0" dirty="0">
                <a:effectLst/>
                <a:latin typeface="Söhne"/>
              </a:rPr>
              <a:t>Distance Measurements</a:t>
            </a:r>
            <a:r>
              <a:rPr lang="en-GB" b="0" i="0" dirty="0">
                <a:solidFill>
                  <a:srgbClr val="374151"/>
                </a:solidFill>
                <a:effectLst/>
                <a:latin typeface="Söhne"/>
              </a:rPr>
              <a:t>:</a:t>
            </a:r>
          </a:p>
          <a:p>
            <a:r>
              <a:rPr lang="en-GB" b="0" i="0" dirty="0">
                <a:solidFill>
                  <a:srgbClr val="374151"/>
                </a:solidFill>
                <a:effectLst/>
                <a:latin typeface="Söhne"/>
              </a:rPr>
              <a:t>RR </a:t>
            </a:r>
            <a:r>
              <a:rPr lang="en-GB" b="0" i="0" dirty="0" err="1">
                <a:solidFill>
                  <a:srgbClr val="374151"/>
                </a:solidFill>
                <a:effectLst/>
                <a:latin typeface="Söhne"/>
              </a:rPr>
              <a:t>Lyrae</a:t>
            </a:r>
            <a:r>
              <a:rPr lang="en-GB" b="0" i="0" dirty="0">
                <a:solidFill>
                  <a:srgbClr val="374151"/>
                </a:solidFill>
                <a:effectLst/>
                <a:latin typeface="Söhne"/>
              </a:rPr>
              <a:t> stars are used as standard candles, objects of known intrinsic luminosity, to measure distances in the universe. The relationship between the period of variability (P) and the absolute magnitude (M) of RR </a:t>
            </a:r>
            <a:r>
              <a:rPr lang="en-GB" b="0" i="0" dirty="0" err="1">
                <a:solidFill>
                  <a:srgbClr val="374151"/>
                </a:solidFill>
                <a:effectLst/>
                <a:latin typeface="Söhne"/>
              </a:rPr>
              <a:t>Lyrae</a:t>
            </a:r>
            <a:r>
              <a:rPr lang="en-GB" b="0" i="0" dirty="0">
                <a:solidFill>
                  <a:srgbClr val="374151"/>
                </a:solidFill>
                <a:effectLst/>
                <a:latin typeface="Söhne"/>
              </a:rPr>
              <a:t> stars, known as the Period-Luminosity (PL) relation, depends on metallicity. Accurate knowledge of metallicity is essential for using RR </a:t>
            </a:r>
            <a:r>
              <a:rPr lang="en-GB" b="0" i="0" dirty="0" err="1">
                <a:solidFill>
                  <a:srgbClr val="374151"/>
                </a:solidFill>
                <a:effectLst/>
                <a:latin typeface="Söhne"/>
              </a:rPr>
              <a:t>Lyrae</a:t>
            </a:r>
            <a:r>
              <a:rPr lang="en-GB" b="0" i="0" dirty="0">
                <a:solidFill>
                  <a:srgbClr val="374151"/>
                </a:solidFill>
                <a:effectLst/>
                <a:latin typeface="Söhne"/>
              </a:rPr>
              <a:t> stars as distance indicators.</a:t>
            </a:r>
          </a:p>
          <a:p>
            <a:endParaRPr lang="en-GB" b="1" i="0" dirty="0">
              <a:solidFill>
                <a:srgbClr val="374151"/>
              </a:solidFill>
              <a:effectLst/>
              <a:latin typeface="Söhne"/>
            </a:endParaRPr>
          </a:p>
          <a:p>
            <a:endParaRPr lang="en-GB" b="1" dirty="0">
              <a:solidFill>
                <a:srgbClr val="374151"/>
              </a:solidFill>
              <a:latin typeface="Söhne"/>
            </a:endParaRPr>
          </a:p>
          <a:p>
            <a:r>
              <a:rPr lang="en-GB" b="1" dirty="0">
                <a:solidFill>
                  <a:srgbClr val="374151"/>
                </a:solidFill>
                <a:latin typeface="Söhne"/>
              </a:rPr>
              <a:t>3. </a:t>
            </a:r>
            <a:r>
              <a:rPr lang="en-GB" b="1" i="0" dirty="0">
                <a:effectLst/>
                <a:latin typeface="Söhne"/>
              </a:rPr>
              <a:t>Galactic substructure study</a:t>
            </a:r>
            <a:r>
              <a:rPr lang="en-GB" b="0" i="0" dirty="0">
                <a:solidFill>
                  <a:srgbClr val="374151"/>
                </a:solidFill>
                <a:effectLst/>
                <a:latin typeface="Söhne"/>
              </a:rPr>
              <a:t>: By studying the metallicity distribution of these stars, astronomers can gain insights into the formation and evolution of the galactic substructures..</a:t>
            </a:r>
            <a:endParaRPr lang="en-GB" b="1" i="0" dirty="0">
              <a:solidFill>
                <a:srgbClr val="374151"/>
              </a:solidFill>
              <a:effectLst/>
              <a:latin typeface="Söhne"/>
            </a:endParaRPr>
          </a:p>
          <a:p>
            <a:endParaRPr lang="en-GB" b="1" dirty="0">
              <a:solidFill>
                <a:srgbClr val="374151"/>
              </a:solidFill>
              <a:latin typeface="Söhne"/>
            </a:endParaRPr>
          </a:p>
        </p:txBody>
      </p:sp>
    </p:spTree>
    <p:extLst>
      <p:ext uri="{BB962C8B-B14F-4D97-AF65-F5344CB8AC3E}">
        <p14:creationId xmlns:p14="http://schemas.microsoft.com/office/powerpoint/2010/main" val="300995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graph showing a number of points&#10;&#10;Description automatically generated with medium confidence">
            <a:extLst>
              <a:ext uri="{FF2B5EF4-FFF2-40B4-BE49-F238E27FC236}">
                <a16:creationId xmlns:a16="http://schemas.microsoft.com/office/drawing/2014/main" id="{3AEAE2A5-29A4-85F8-7DC5-27D49E4A792E}"/>
              </a:ext>
            </a:extLst>
          </p:cNvPr>
          <p:cNvPicPr>
            <a:picLocks noGrp="1" noChangeAspect="1"/>
          </p:cNvPicPr>
          <p:nvPr>
            <p:ph idx="1"/>
          </p:nvPr>
        </p:nvPicPr>
        <p:blipFill>
          <a:blip r:embed="rId2"/>
          <a:stretch>
            <a:fillRect/>
          </a:stretch>
        </p:blipFill>
        <p:spPr>
          <a:xfrm>
            <a:off x="1155023" y="3355975"/>
            <a:ext cx="5190892"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RRL Stars light curves:</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sp>
        <p:nvSpPr>
          <p:cNvPr id="7" name="TextBox 6">
            <a:extLst>
              <a:ext uri="{FF2B5EF4-FFF2-40B4-BE49-F238E27FC236}">
                <a16:creationId xmlns:a16="http://schemas.microsoft.com/office/drawing/2014/main" id="{DC701303-79B4-2126-D9C0-4D94664789BB}"/>
              </a:ext>
            </a:extLst>
          </p:cNvPr>
          <p:cNvSpPr txBox="1"/>
          <p:nvPr/>
        </p:nvSpPr>
        <p:spPr>
          <a:xfrm>
            <a:off x="128588" y="942975"/>
            <a:ext cx="9086850" cy="4247317"/>
          </a:xfrm>
          <a:prstGeom prst="rect">
            <a:avLst/>
          </a:prstGeom>
          <a:noFill/>
        </p:spPr>
        <p:txBody>
          <a:bodyPr wrap="square" rtlCol="0">
            <a:spAutoFit/>
          </a:bodyPr>
          <a:lstStyle/>
          <a:p>
            <a:r>
              <a:rPr lang="en-GB" dirty="0">
                <a:latin typeface="Nunito" pitchFamily="2" charset="77"/>
              </a:rPr>
              <a:t>when we gather multiple brightness measurements of a variable star and plot them against time, we create a graph known as a light curve.</a:t>
            </a:r>
          </a:p>
          <a:p>
            <a:endParaRPr lang="en-GB" dirty="0">
              <a:latin typeface="Nunito" pitchFamily="2" charset="77"/>
            </a:endParaRPr>
          </a:p>
          <a:p>
            <a:endParaRPr lang="en-GB" dirty="0">
              <a:latin typeface="Nunito" pitchFamily="2" charset="77"/>
            </a:endParaRPr>
          </a:p>
          <a:p>
            <a:r>
              <a:rPr lang="en-GB" dirty="0">
                <a:latin typeface="Nunito" pitchFamily="2" charset="77"/>
              </a:rPr>
              <a:t>Interruptions:</a:t>
            </a:r>
          </a:p>
          <a:p>
            <a:endParaRPr lang="en-GB" dirty="0">
              <a:latin typeface="Nunito" pitchFamily="2" charset="77"/>
            </a:endParaRPr>
          </a:p>
          <a:p>
            <a:pPr marL="285750" indent="-285750">
              <a:buFont typeface="Arial" panose="020B0604020202020204" pitchFamily="34" charset="0"/>
              <a:buChar char="•"/>
            </a:pPr>
            <a:r>
              <a:rPr lang="en-GB" dirty="0">
                <a:latin typeface="Nunito" pitchFamily="2" charset="77"/>
              </a:rPr>
              <a:t>Ground-based telescopes.</a:t>
            </a:r>
          </a:p>
          <a:p>
            <a:pPr marL="285750" indent="-285750">
              <a:buFont typeface="Arial" panose="020B0604020202020204" pitchFamily="34" charset="0"/>
              <a:buChar char="•"/>
            </a:pPr>
            <a:r>
              <a:rPr lang="en-GB" dirty="0">
                <a:latin typeface="Nunito" pitchFamily="2" charset="77"/>
              </a:rPr>
              <a:t>Space telescopes.</a:t>
            </a:r>
          </a:p>
          <a:p>
            <a:pPr marL="285750" indent="-285750">
              <a:buFont typeface="Arial" panose="020B0604020202020204" pitchFamily="34" charset="0"/>
              <a:buChar char="•"/>
            </a:pPr>
            <a:endParaRPr lang="en-GB" dirty="0">
              <a:latin typeface="Nunito" pitchFamily="2" charset="77"/>
            </a:endParaRPr>
          </a:p>
          <a:p>
            <a:pPr marL="285750" indent="-285750">
              <a:buFont typeface="Arial" panose="020B0604020202020204" pitchFamily="34" charset="0"/>
              <a:buChar char="•"/>
            </a:pPr>
            <a:endParaRPr lang="en-GB" dirty="0">
              <a:latin typeface="Nunito" pitchFamily="2" charset="77"/>
            </a:endParaRPr>
          </a:p>
          <a:p>
            <a:endParaRPr lang="en-GB" dirty="0">
              <a:latin typeface="Nunito" pitchFamily="2" charset="77"/>
            </a:endParaRPr>
          </a:p>
          <a:p>
            <a:r>
              <a:rPr lang="en-GB" dirty="0">
                <a:latin typeface="Nunito" pitchFamily="2" charset="77"/>
              </a:rPr>
              <a:t>Astronomers piece together the interrupted light curves like a puzzle and create </a:t>
            </a:r>
            <a:r>
              <a:rPr lang="en-GB" b="1" dirty="0">
                <a:solidFill>
                  <a:schemeClr val="accent2">
                    <a:lumMod val="75000"/>
                  </a:schemeClr>
                </a:solidFill>
                <a:latin typeface="Nunito" pitchFamily="2" charset="77"/>
              </a:rPr>
              <a:t>Phase-folded light curves</a:t>
            </a:r>
            <a:r>
              <a:rPr lang="en-GB" dirty="0">
                <a:latin typeface="Nunito" pitchFamily="2" charset="77"/>
              </a:rPr>
              <a:t>.</a:t>
            </a:r>
          </a:p>
          <a:p>
            <a:endParaRPr lang="en-GB" dirty="0"/>
          </a:p>
          <a:p>
            <a:endParaRPr lang="en-IT" dirty="0"/>
          </a:p>
        </p:txBody>
      </p:sp>
    </p:spTree>
    <p:extLst>
      <p:ext uri="{BB962C8B-B14F-4D97-AF65-F5344CB8AC3E}">
        <p14:creationId xmlns:p14="http://schemas.microsoft.com/office/powerpoint/2010/main" val="2877044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 showing a diagram&#10;&#10;Description automatically generated">
            <a:extLst>
              <a:ext uri="{FF2B5EF4-FFF2-40B4-BE49-F238E27FC236}">
                <a16:creationId xmlns:a16="http://schemas.microsoft.com/office/drawing/2014/main" id="{7B0880ED-1726-B7AD-8435-6309CA94AA77}"/>
              </a:ext>
            </a:extLst>
          </p:cNvPr>
          <p:cNvPicPr>
            <a:picLocks noGrp="1" noChangeAspect="1"/>
          </p:cNvPicPr>
          <p:nvPr>
            <p:ph idx="1"/>
          </p:nvPr>
        </p:nvPicPr>
        <p:blipFill>
          <a:blip r:embed="rId2"/>
          <a:stretch>
            <a:fillRect/>
          </a:stretch>
        </p:blipFill>
        <p:spPr>
          <a:xfrm>
            <a:off x="293089" y="609134"/>
            <a:ext cx="5287737" cy="2825750"/>
          </a:xfrm>
        </p:spPr>
      </p:pic>
      <p:pic>
        <p:nvPicPr>
          <p:cNvPr id="5" name="Content Placeholder 4" descr="3D five star rating symbol">
            <a:extLst>
              <a:ext uri="{FF2B5EF4-FFF2-40B4-BE49-F238E27FC236}">
                <a16:creationId xmlns:a16="http://schemas.microsoft.com/office/drawing/2014/main" id="{86BD46A6-C265-8876-AE05-682B5044B980}"/>
              </a:ext>
            </a:extLst>
          </p:cNvPr>
          <p:cNvPicPr>
            <a:picLocks noChangeAspect="1"/>
          </p:cNvPicPr>
          <p:nvPr/>
        </p:nvPicPr>
        <p:blipFill rotWithShape="1">
          <a:blip r:embed="rId3"/>
          <a:srcRect l="26981" r="29141" b="-1"/>
          <a:stretch/>
        </p:blipFill>
        <p:spPr>
          <a:xfrm>
            <a:off x="7684006" y="10"/>
            <a:ext cx="4507993" cy="6857990"/>
          </a:xfrm>
          <a:prstGeom prst="rect">
            <a:avLst/>
          </a:prstGeom>
        </p:spPr>
      </p:pic>
      <p:sp>
        <p:nvSpPr>
          <p:cNvPr id="3" name="Rectangle 2">
            <a:extLst>
              <a:ext uri="{FF2B5EF4-FFF2-40B4-BE49-F238E27FC236}">
                <a16:creationId xmlns:a16="http://schemas.microsoft.com/office/drawing/2014/main" id="{DB558E96-8A1E-30FF-609E-4ED0329B1A08}"/>
              </a:ext>
            </a:extLst>
          </p:cNvPr>
          <p:cNvSpPr/>
          <p:nvPr/>
        </p:nvSpPr>
        <p:spPr>
          <a:xfrm>
            <a:off x="-1" y="0"/>
            <a:ext cx="9415463" cy="6858000"/>
          </a:xfrm>
          <a:prstGeom prst="rect">
            <a:avLst/>
          </a:prstGeom>
          <a:solidFill>
            <a:schemeClr val="bg2">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5DF53BB2-FFD2-E560-0072-DF88F59BA441}"/>
              </a:ext>
            </a:extLst>
          </p:cNvPr>
          <p:cNvSpPr>
            <a:spLocks noGrp="1"/>
          </p:cNvSpPr>
          <p:nvPr>
            <p:ph type="title"/>
          </p:nvPr>
        </p:nvSpPr>
        <p:spPr>
          <a:xfrm>
            <a:off x="16364" y="-607632"/>
            <a:ext cx="6268770" cy="1295590"/>
          </a:xfrm>
        </p:spPr>
        <p:txBody>
          <a:bodyPr vert="horz" lIns="91440" tIns="45720" rIns="91440" bIns="45720" rtlCol="0" anchor="b">
            <a:normAutofit/>
          </a:bodyPr>
          <a:lstStyle/>
          <a:p>
            <a:r>
              <a:rPr lang="en-US" sz="3600" dirty="0">
                <a:latin typeface="Dreaming Outloud Pro" panose="03050502040302030504" pitchFamily="66" charset="77"/>
                <a:cs typeface="Dreaming Outloud Pro" panose="03050502040302030504" pitchFamily="66" charset="77"/>
              </a:rPr>
              <a:t>RRL Stars light curves:</a:t>
            </a:r>
          </a:p>
        </p:txBody>
      </p:sp>
      <p:sp>
        <p:nvSpPr>
          <p:cNvPr id="4" name="TextBox 3">
            <a:extLst>
              <a:ext uri="{FF2B5EF4-FFF2-40B4-BE49-F238E27FC236}">
                <a16:creationId xmlns:a16="http://schemas.microsoft.com/office/drawing/2014/main" id="{AB6C0518-2D17-D665-6667-F9C2C292C7A0}"/>
              </a:ext>
            </a:extLst>
          </p:cNvPr>
          <p:cNvSpPr txBox="1"/>
          <p:nvPr/>
        </p:nvSpPr>
        <p:spPr>
          <a:xfrm>
            <a:off x="16364" y="687958"/>
            <a:ext cx="9327661" cy="923330"/>
          </a:xfrm>
          <a:prstGeom prst="rect">
            <a:avLst/>
          </a:prstGeom>
          <a:noFill/>
        </p:spPr>
        <p:txBody>
          <a:bodyPr wrap="square" rtlCol="0">
            <a:spAutoFit/>
          </a:bodyPr>
          <a:lstStyle/>
          <a:p>
            <a:endParaRPr lang="en-GB" dirty="0">
              <a:latin typeface="Nunito" pitchFamily="2" charset="77"/>
            </a:endParaRPr>
          </a:p>
          <a:p>
            <a:endParaRPr lang="en-GB" dirty="0">
              <a:latin typeface="Nunito" pitchFamily="2" charset="77"/>
            </a:endParaRPr>
          </a:p>
          <a:p>
            <a:endParaRPr lang="en-IT" dirty="0">
              <a:latin typeface="Nunito" pitchFamily="2" charset="77"/>
            </a:endParaRPr>
          </a:p>
        </p:txBody>
      </p:sp>
      <p:pic>
        <p:nvPicPr>
          <p:cNvPr id="9" name="Picture 8" descr="A graph showing a diagram&#10;&#10;Description automatically generated">
            <a:extLst>
              <a:ext uri="{FF2B5EF4-FFF2-40B4-BE49-F238E27FC236}">
                <a16:creationId xmlns:a16="http://schemas.microsoft.com/office/drawing/2014/main" id="{4A0B25D5-A2E6-9709-13E9-4330DA849D8E}"/>
              </a:ext>
            </a:extLst>
          </p:cNvPr>
          <p:cNvPicPr>
            <a:picLocks noChangeAspect="1"/>
          </p:cNvPicPr>
          <p:nvPr/>
        </p:nvPicPr>
        <p:blipFill>
          <a:blip r:embed="rId2"/>
          <a:stretch>
            <a:fillRect/>
          </a:stretch>
        </p:blipFill>
        <p:spPr>
          <a:xfrm>
            <a:off x="16362" y="4042516"/>
            <a:ext cx="7170477" cy="2764958"/>
          </a:xfrm>
          <a:prstGeom prst="rect">
            <a:avLst/>
          </a:prstGeom>
        </p:spPr>
      </p:pic>
      <p:pic>
        <p:nvPicPr>
          <p:cNvPr id="11" name="Picture 10" descr="A graph with red and blue dots&#10;&#10;Description automatically generated">
            <a:extLst>
              <a:ext uri="{FF2B5EF4-FFF2-40B4-BE49-F238E27FC236}">
                <a16:creationId xmlns:a16="http://schemas.microsoft.com/office/drawing/2014/main" id="{EE5378BE-F461-922B-14FF-6065D9BFA911}"/>
              </a:ext>
            </a:extLst>
          </p:cNvPr>
          <p:cNvPicPr>
            <a:picLocks noChangeAspect="1"/>
          </p:cNvPicPr>
          <p:nvPr/>
        </p:nvPicPr>
        <p:blipFill>
          <a:blip r:embed="rId4"/>
          <a:stretch>
            <a:fillRect/>
          </a:stretch>
        </p:blipFill>
        <p:spPr>
          <a:xfrm>
            <a:off x="16363" y="829817"/>
            <a:ext cx="7170476" cy="3162173"/>
          </a:xfrm>
          <a:prstGeom prst="rect">
            <a:avLst/>
          </a:prstGeom>
        </p:spPr>
      </p:pic>
    </p:spTree>
    <p:extLst>
      <p:ext uri="{BB962C8B-B14F-4D97-AF65-F5344CB8AC3E}">
        <p14:creationId xmlns:p14="http://schemas.microsoft.com/office/powerpoint/2010/main" val="78909641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2928</TotalTime>
  <Words>1647</Words>
  <Application>Microsoft Macintosh PowerPoint</Application>
  <PresentationFormat>Widescreen</PresentationFormat>
  <Paragraphs>185</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American Typewriter</vt:lpstr>
      <vt:lpstr>American Typewriter Light</vt:lpstr>
      <vt:lpstr>Arial</vt:lpstr>
      <vt:lpstr>Calibri</vt:lpstr>
      <vt:lpstr>Dreaming Outloud Pro</vt:lpstr>
      <vt:lpstr>Google Sans</vt:lpstr>
      <vt:lpstr>Helvetica Neue</vt:lpstr>
      <vt:lpstr>Neue Haas Grotesk Text Pro</vt:lpstr>
      <vt:lpstr>Nunito</vt:lpstr>
      <vt:lpstr>Quicksand</vt:lpstr>
      <vt:lpstr>Söhne</vt:lpstr>
      <vt:lpstr>AccentBoxVTI</vt:lpstr>
      <vt:lpstr>Testing deep learning methods to estimate metallicity for RRL stars.</vt:lpstr>
      <vt:lpstr>Table of content:</vt:lpstr>
      <vt:lpstr>1. An Introduction to RRL stars</vt:lpstr>
      <vt:lpstr>Variable stars:</vt:lpstr>
      <vt:lpstr>RRL Stars: </vt:lpstr>
      <vt:lpstr>RRL Stars’ cause of pulsation: </vt:lpstr>
      <vt:lpstr>RRL Stars Metallicity:</vt:lpstr>
      <vt:lpstr>RRL Stars light curves:</vt:lpstr>
      <vt:lpstr>RRL Stars light curves:</vt:lpstr>
      <vt:lpstr>RRL Stars classification: </vt:lpstr>
      <vt:lpstr>RRL Stars classification: </vt:lpstr>
      <vt:lpstr>RRL Stars light curves in different bands:</vt:lpstr>
      <vt:lpstr>HDS Metallicity measurement:</vt:lpstr>
      <vt:lpstr>In some bands, we lack HDS data:  </vt:lpstr>
      <vt:lpstr>Problem:</vt:lpstr>
      <vt:lpstr>We used a deep-learning model for this purpose: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deep learning methods to estimate metallicity for RRL stars.</dc:title>
  <dc:creator>Keshavarzmirzamohammadi Melika</dc:creator>
  <cp:lastModifiedBy>Keshavarzmirzamohammadi Melika</cp:lastModifiedBy>
  <cp:revision>1</cp:revision>
  <dcterms:created xsi:type="dcterms:W3CDTF">2023-09-24T11:02:44Z</dcterms:created>
  <dcterms:modified xsi:type="dcterms:W3CDTF">2023-09-26T11:50:48Z</dcterms:modified>
</cp:coreProperties>
</file>